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60" r:id="rId2"/>
    <p:sldId id="258"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5429" autoAdjust="0"/>
  </p:normalViewPr>
  <p:slideViewPr>
    <p:cSldViewPr>
      <p:cViewPr>
        <p:scale>
          <a:sx n="150" d="100"/>
          <a:sy n="150" d="100"/>
        </p:scale>
        <p:origin x="-72" y="16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21/11/2013</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dirty="0"/>
          </a:p>
        </p:txBody>
      </p:sp>
    </p:spTree>
    <p:extLst>
      <p:ext uri="{BB962C8B-B14F-4D97-AF65-F5344CB8AC3E}">
        <p14:creationId xmlns:p14="http://schemas.microsoft.com/office/powerpoint/2010/main" val="27183804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dirty="0"/>
          </a:p>
        </p:txBody>
      </p:sp>
    </p:spTree>
    <p:extLst>
      <p:ext uri="{BB962C8B-B14F-4D97-AF65-F5344CB8AC3E}">
        <p14:creationId xmlns:p14="http://schemas.microsoft.com/office/powerpoint/2010/main" val="2188479153"/>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dirty="0"/>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dirty="0"/>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dirty="0"/>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dirty="0"/>
          </a:p>
        </p:txBody>
      </p:sp>
      <p:sp>
        <p:nvSpPr>
          <p:cNvPr id="8" name="Espace réservé du pied de page 7"/>
          <p:cNvSpPr>
            <a:spLocks noGrp="1"/>
          </p:cNvSpPr>
          <p:nvPr>
            <p:ph type="ftr" sz="quarter" idx="11"/>
          </p:nvPr>
        </p:nvSpPr>
        <p:spPr/>
        <p:txBody>
          <a:bodyPr/>
          <a:lstStyle>
            <a:lvl1pPr>
              <a:defRPr/>
            </a:lvl1pPr>
          </a:lstStyle>
          <a:p>
            <a:endParaRPr lang="fr-FR" dirty="0"/>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dirty="0"/>
          </a:p>
        </p:txBody>
      </p:sp>
      <p:sp>
        <p:nvSpPr>
          <p:cNvPr id="4" name="Espace réservé du pied de page 3"/>
          <p:cNvSpPr>
            <a:spLocks noGrp="1"/>
          </p:cNvSpPr>
          <p:nvPr>
            <p:ph type="ftr" sz="quarter" idx="11"/>
          </p:nvPr>
        </p:nvSpPr>
        <p:spPr/>
        <p:txBody>
          <a:bodyPr/>
          <a:lstStyle>
            <a:lvl1pPr>
              <a:defRPr/>
            </a:lvl1pPr>
          </a:lstStyle>
          <a:p>
            <a:endParaRPr lang="fr-FR" dirty="0"/>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dirty="0"/>
          </a:p>
        </p:txBody>
      </p:sp>
      <p:sp>
        <p:nvSpPr>
          <p:cNvPr id="3" name="Espace réservé du pied de page 2"/>
          <p:cNvSpPr>
            <a:spLocks noGrp="1"/>
          </p:cNvSpPr>
          <p:nvPr>
            <p:ph type="ftr" sz="quarter" idx="11"/>
          </p:nvPr>
        </p:nvSpPr>
        <p:spPr/>
        <p:txBody>
          <a:bodyPr/>
          <a:lstStyle>
            <a:lvl1pPr>
              <a:defRPr/>
            </a:lvl1pPr>
          </a:lstStyle>
          <a:p>
            <a:endParaRPr lang="fr-FR" dirty="0"/>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dirty="0"/>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dirty="0"/>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dirty="0"/>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dirty="0"/>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package" Target="../embeddings/Microsoft_Excel_Worksheet1.xlsx"/><Relationship Id="rId7" Type="http://schemas.openxmlformats.org/officeDocument/2006/relationships/image" Target="../media/image4.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Worksheet2.xlsx"/><Relationship Id="rId5" Type="http://schemas.openxmlformats.org/officeDocument/2006/relationships/oleObject" Target="../embeddings/oleObject1.bin"/><Relationship Id="rId4" Type="http://schemas.openxmlformats.org/officeDocument/2006/relationships/image" Target="../media/image3.emf"/><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dirty="0"/>
          </a:p>
        </p:txBody>
      </p:sp>
      <p:graphicFrame>
        <p:nvGraphicFramePr>
          <p:cNvPr id="8" name="Objet 7"/>
          <p:cNvGraphicFramePr>
            <a:graphicFrameLocks noChangeAspect="1"/>
          </p:cNvGraphicFramePr>
          <p:nvPr>
            <p:extLst>
              <p:ext uri="{D42A27DB-BD31-4B8C-83A1-F6EECF244321}">
                <p14:modId xmlns:p14="http://schemas.microsoft.com/office/powerpoint/2010/main" val="1076702222"/>
              </p:ext>
            </p:extLst>
          </p:nvPr>
        </p:nvGraphicFramePr>
        <p:xfrm>
          <a:off x="1692275" y="1557338"/>
          <a:ext cx="2943225" cy="4463950"/>
        </p:xfrm>
        <a:graphic>
          <a:graphicData uri="http://schemas.openxmlformats.org/presentationml/2006/ole">
            <mc:AlternateContent xmlns:mc="http://schemas.openxmlformats.org/markup-compatibility/2006">
              <mc:Choice xmlns:v="urn:schemas-microsoft-com:vml" Requires="v">
                <p:oleObj spid="_x0000_s1028" name="Feuille de calcul" r:id="rId3" imgW="2752650" imgH="2628900" progId="Excel.Sheet.12">
                  <p:embed/>
                </p:oleObj>
              </mc:Choice>
              <mc:Fallback>
                <p:oleObj name="Feuille de calcul" r:id="rId3" imgW="2752650" imgH="2628900" progId="Excel.Sheet.12">
                  <p:embed/>
                  <p:pic>
                    <p:nvPicPr>
                      <p:cNvPr id="0" name="Picture 2"/>
                      <p:cNvPicPr>
                        <a:picLocks noChangeAspect="1" noChangeArrowheads="1"/>
                      </p:cNvPicPr>
                      <p:nvPr/>
                    </p:nvPicPr>
                    <p:blipFill>
                      <a:blip r:embed="rId4"/>
                      <a:srcRect/>
                      <a:stretch>
                        <a:fillRect/>
                      </a:stretch>
                    </p:blipFill>
                    <p:spPr bwMode="auto">
                      <a:xfrm>
                        <a:off x="1692275" y="1557338"/>
                        <a:ext cx="2943225" cy="446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mc:AlternateContent xmlns:mc="http://schemas.openxmlformats.org/markup-compatibility/2006">
              <mc:Choice xmlns:v="urn:schemas-microsoft-com:vml" Requires="v">
                <p:oleObj spid="_x0000_s1029" name="Feuille de calcul" r:id="rId6" imgW="2752650" imgH="2628900" progId="Excel.Sheet.12">
                  <p:embed/>
                </p:oleObj>
              </mc:Choice>
              <mc:Fallback>
                <p:oleObj name="Feuille de calcul" r:id="rId6" imgW="2752650" imgH="2628900" progId="Excel.Sheet.12">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4048" y="1556792"/>
                        <a:ext cx="2943225" cy="44641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4" descr="logo jardins du giessen 081210"/>
          <p:cNvPicPr>
            <a:picLocks noChangeAspect="1" noChangeArrowheads="1"/>
          </p:cNvPicPr>
          <p:nvPr/>
        </p:nvPicPr>
        <p:blipFill>
          <a:blip r:embed="rId8"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BETTES</a:t>
            </a:r>
            <a:endParaRPr lang="fr-FR" dirty="0"/>
          </a:p>
        </p:txBody>
      </p:sp>
      <p:pic>
        <p:nvPicPr>
          <p:cNvPr id="9" name="Picture 2"/>
          <p:cNvPicPr>
            <a:picLocks noChangeAspect="1" noChangeArrowheads="1"/>
          </p:cNvPicPr>
          <p:nvPr/>
        </p:nvPicPr>
        <p:blipFill>
          <a:blip r:embed="rId9" cstate="print"/>
          <a:srcRect/>
          <a:stretch>
            <a:fillRect/>
          </a:stretch>
        </p:blipFill>
        <p:spPr bwMode="auto">
          <a:xfrm>
            <a:off x="4283968" y="404664"/>
            <a:ext cx="1378487"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pPr>
              <a:spcBef>
                <a:spcPts val="0"/>
              </a:spcBef>
            </a:pPr>
            <a:r>
              <a:rPr lang="fr-FR" sz="800" b="1" dirty="0" smtClean="0">
                <a:latin typeface="Arial" pitchFamily="34" charset="0"/>
                <a:cs typeface="Arial" pitchFamily="34" charset="0"/>
              </a:rPr>
              <a:t>recette</a:t>
            </a: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10</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BETTES</a:t>
            </a:r>
            <a:endParaRPr lang="fr-FR" sz="2400" dirty="0"/>
          </a:p>
        </p:txBody>
      </p:sp>
      <p:sp>
        <p:nvSpPr>
          <p:cNvPr id="3" name="Espace réservé du contenu 2"/>
          <p:cNvSpPr>
            <a:spLocks noGrp="1"/>
          </p:cNvSpPr>
          <p:nvPr>
            <p:ph sz="half" idx="1"/>
          </p:nvPr>
        </p:nvSpPr>
        <p:spPr/>
        <p:txBody>
          <a:bodyPr/>
          <a:lstStyle/>
          <a:p>
            <a:pPr>
              <a:spcBef>
                <a:spcPts val="0"/>
              </a:spcBef>
            </a:pPr>
            <a:r>
              <a:rPr lang="fr-FR" sz="1000" b="1" dirty="0" smtClean="0">
                <a:latin typeface="Arial" pitchFamily="34" charset="0"/>
                <a:cs typeface="Arial" pitchFamily="34" charset="0"/>
              </a:rPr>
              <a:t>FLAN DE BETTES</a:t>
            </a:r>
          </a:p>
          <a:p>
            <a:pPr>
              <a:spcBef>
                <a:spcPts val="0"/>
              </a:spcBef>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une botte de bettes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- 4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- 2 petits suisses nature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a:t>
            </a:r>
            <a:br>
              <a:rPr lang="fr-FR" sz="800" dirty="0" smtClean="0">
                <a:latin typeface="Arial" pitchFamily="34" charset="0"/>
                <a:cs typeface="Arial" pitchFamily="34" charset="0"/>
              </a:rPr>
            </a:br>
            <a:r>
              <a:rPr lang="fr-FR" sz="800" dirty="0" smtClean="0">
                <a:latin typeface="Arial" pitchFamily="34" charset="0"/>
                <a:cs typeface="Arial" pitchFamily="34" charset="0"/>
              </a:rPr>
              <a:t>		- ciboulette,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fromage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Séparer les côtes de bettes des feuilles et les faire cuire séparément, dans un peu d'eau pour les feuilles (5 minutes suffisent), dans beaucoup d'eau pour les côtes (30 min de cuisson).  Mixer les bettes et rajouter les petits suisses, les œufs, l'oignon haché. Assaisonner et rajouter le fromage râpé. Faire cuire au bain marie à 180°C (thermostat 6) pendant 30 minutes. Servir tiède.</a:t>
            </a:r>
          </a:p>
          <a:p>
            <a:endParaRPr lang="fr-FR" sz="800" dirty="0" smtClean="0">
              <a:latin typeface="Arial" pitchFamily="34" charset="0"/>
              <a:cs typeface="Arial" pitchFamily="34" charset="0"/>
            </a:endParaRPr>
          </a:p>
          <a:p>
            <a:pPr>
              <a:spcBef>
                <a:spcPts val="0"/>
              </a:spcBef>
            </a:pPr>
            <a:r>
              <a:rPr lang="fr-FR" sz="1000" b="1" dirty="0" smtClean="0">
                <a:latin typeface="Arial" pitchFamily="34" charset="0"/>
                <a:cs typeface="Arial" pitchFamily="34" charset="0"/>
              </a:rPr>
              <a:t>SAUCE AUX BETTES POUR PÂTES</a:t>
            </a:r>
          </a:p>
          <a:p>
            <a:pPr>
              <a:spcBef>
                <a:spcPts val="0"/>
              </a:spcBef>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		- une dizaine de feuilles de bettes 		  débarrassées de leurs tiges et des 		  grosses nervures blanches </a:t>
            </a:r>
            <a:br>
              <a:rPr lang="fr-FR" sz="800" dirty="0" smtClean="0">
                <a:latin typeface="Arial" pitchFamily="34" charset="0"/>
                <a:cs typeface="Arial" pitchFamily="34" charset="0"/>
              </a:rPr>
            </a:br>
            <a:r>
              <a:rPr lang="fr-FR" sz="800" dirty="0" smtClean="0">
                <a:latin typeface="Arial" pitchFamily="34" charset="0"/>
                <a:cs typeface="Arial" pitchFamily="34" charset="0"/>
              </a:rPr>
              <a:t>		- un reste de fromage type fourme   		  d'Ambert (environ 50 g) </a:t>
            </a:r>
            <a:br>
              <a:rPr lang="fr-FR" sz="800" dirty="0" smtClean="0">
                <a:latin typeface="Arial" pitchFamily="34" charset="0"/>
                <a:cs typeface="Arial" pitchFamily="34" charset="0"/>
              </a:rPr>
            </a:br>
            <a:r>
              <a:rPr lang="fr-FR" sz="800" dirty="0" smtClean="0">
                <a:latin typeface="Arial" pitchFamily="34" charset="0"/>
                <a:cs typeface="Arial" pitchFamily="34" charset="0"/>
              </a:rPr>
              <a:t>		- 1 gros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- 1 cuillère à soupe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ciboulette,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Rincer les feuilles et les essorer grossièrement. Le mettre avec l'huile dans une sauteuse et couvrir, laisser cuire 5 minutes. Couper l'oignon, l'ail et le fromage en morceaux et les ajouter sur les bettes. Quand les feuilles ont réduit, le fromage un peu fondu et que l'oignon devient transparent, ajouter le beurre et l'assaisonnement au goût, mélanger. Retirer du feu, verser dans un bol haut et mixer au mixeur plongeant jusqu'à obtention d'une sauce très verte. Mélanger aux pâtes justes égouttées</a:t>
            </a:r>
            <a:r>
              <a:rPr lang="fr-FR" sz="800" b="1" dirty="0" smtClean="0">
                <a:latin typeface="Arial" pitchFamily="34" charset="0"/>
                <a:cs typeface="Arial" pitchFamily="34" charset="0"/>
              </a:rPr>
              <a:t>.</a:t>
            </a:r>
          </a:p>
          <a:p>
            <a:endParaRPr lang="fr-FR" dirty="0"/>
          </a:p>
        </p:txBody>
      </p:sp>
      <p:sp>
        <p:nvSpPr>
          <p:cNvPr id="4" name="Espace réservé du contenu 3"/>
          <p:cNvSpPr>
            <a:spLocks noGrp="1"/>
          </p:cNvSpPr>
          <p:nvPr>
            <p:ph sz="half" idx="2"/>
          </p:nvPr>
        </p:nvSpPr>
        <p:spPr/>
        <p:txBody>
          <a:bodyPr/>
          <a:lstStyle/>
          <a:p>
            <a:r>
              <a:rPr lang="fr-FR" sz="1000" b="1" dirty="0">
                <a:latin typeface="Arial" pitchFamily="34" charset="0"/>
                <a:cs typeface="Arial" pitchFamily="34" charset="0"/>
              </a:rPr>
              <a:t>TARTE AUX BETTES ET FROMAGE DE </a:t>
            </a:r>
            <a:r>
              <a:rPr lang="fr-FR" sz="1000" b="1" dirty="0" smtClean="0">
                <a:latin typeface="Arial" pitchFamily="34" charset="0"/>
                <a:cs typeface="Arial" pitchFamily="34" charset="0"/>
              </a:rPr>
              <a:t>CHÈVRE</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b="1" i="1" dirty="0">
              <a:latin typeface="Arial" pitchFamily="34" charset="0"/>
              <a:cs typeface="Arial" pitchFamily="34" charset="0"/>
            </a:endParaRPr>
          </a:p>
          <a:p>
            <a:pPr>
              <a:spcBef>
                <a:spcPts val="0"/>
              </a:spcBef>
              <a:buNone/>
            </a:pPr>
            <a:r>
              <a:rPr lang="fr-FR" sz="800" dirty="0">
                <a:latin typeface="Arial" pitchFamily="34" charset="0"/>
                <a:cs typeface="Arial" pitchFamily="34" charset="0"/>
              </a:rPr>
              <a:t>	Ingrédients :		- 1 kg de bettes (feuilles et côtes)</a:t>
            </a:r>
          </a:p>
          <a:p>
            <a:pPr>
              <a:spcBef>
                <a:spcPts val="0"/>
              </a:spcBef>
              <a:buNone/>
            </a:pPr>
            <a:r>
              <a:rPr lang="fr-FR" sz="800" dirty="0">
                <a:latin typeface="Arial" pitchFamily="34" charset="0"/>
                <a:cs typeface="Arial" pitchFamily="34" charset="0"/>
              </a:rPr>
              <a:t>			- 1 petit fromage de chèvre</a:t>
            </a:r>
          </a:p>
          <a:p>
            <a:pPr>
              <a:spcBef>
                <a:spcPts val="0"/>
              </a:spcBef>
              <a:buNone/>
            </a:pPr>
            <a:r>
              <a:rPr lang="fr-FR" sz="800" dirty="0">
                <a:latin typeface="Arial" pitchFamily="34" charset="0"/>
                <a:cs typeface="Arial" pitchFamily="34" charset="0"/>
              </a:rPr>
              <a:t>			- 1 gousse d’ail pilée</a:t>
            </a:r>
          </a:p>
          <a:p>
            <a:pPr>
              <a:spcBef>
                <a:spcPts val="0"/>
              </a:spcBef>
              <a:buNone/>
            </a:pPr>
            <a:r>
              <a:rPr lang="fr-FR" sz="800" dirty="0">
                <a:latin typeface="Arial" pitchFamily="34" charset="0"/>
                <a:cs typeface="Arial" pitchFamily="34" charset="0"/>
              </a:rPr>
              <a:t>			- 2 à 3 c. à soupe fromage blanc</a:t>
            </a:r>
          </a:p>
          <a:p>
            <a:pPr>
              <a:spcBef>
                <a:spcPts val="0"/>
              </a:spcBef>
              <a:buNone/>
            </a:pPr>
            <a:r>
              <a:rPr lang="fr-FR" sz="800" dirty="0">
                <a:latin typeface="Arial" pitchFamily="34" charset="0"/>
                <a:cs typeface="Arial" pitchFamily="34" charset="0"/>
              </a:rPr>
              <a:t>			- 2 œufs </a:t>
            </a:r>
          </a:p>
          <a:p>
            <a:pPr>
              <a:spcBef>
                <a:spcPts val="0"/>
              </a:spcBef>
              <a:buNone/>
            </a:pPr>
            <a:r>
              <a:rPr lang="fr-FR" sz="800" dirty="0">
                <a:latin typeface="Arial" pitchFamily="34" charset="0"/>
                <a:cs typeface="Arial" pitchFamily="34" charset="0"/>
              </a:rPr>
              <a:t>			- Pâte brisée.</a:t>
            </a:r>
          </a:p>
          <a:p>
            <a:pPr>
              <a:buNone/>
            </a:pPr>
            <a:r>
              <a:rPr lang="fr-FR" sz="800" dirty="0">
                <a:latin typeface="Arial" pitchFamily="34" charset="0"/>
                <a:cs typeface="Arial" pitchFamily="34" charset="0"/>
              </a:rPr>
              <a:t>	Mettre à cuire à l’étouffée les bettes (feuilles et côtes) coupées en morceaux. Pendant ce temps, préparer une pâte brisée (farine (200g) + matière grasse (par ex. margarine 150g) + sel + petit verre d’eau.)  Etaler la pâte sur une tourtière. Quand les bettes sont cuites, bien les égoutter (au besoin les presser entre les mains). Puis les mettre dans une terrine avec les autres ingrédients et mixer le tout. Etaler cette préparation sur le fond de tarte et faire cuire 30mn au four (220°C</a:t>
            </a:r>
            <a:r>
              <a:rPr lang="fr-FR" sz="800" dirty="0" smtClean="0">
                <a:latin typeface="Arial" pitchFamily="34" charset="0"/>
                <a:cs typeface="Arial" pitchFamily="34" charset="0"/>
              </a:rPr>
              <a:t>).</a:t>
            </a:r>
          </a:p>
          <a:p>
            <a:pPr>
              <a:buNone/>
            </a:pPr>
            <a:endParaRPr lang="fr-FR" sz="800" dirty="0">
              <a:latin typeface="Arial" pitchFamily="34" charset="0"/>
              <a:cs typeface="Arial" pitchFamily="34" charset="0"/>
            </a:endParaRPr>
          </a:p>
          <a:p>
            <a:r>
              <a:rPr lang="fr-FR" sz="1000" b="1" dirty="0">
                <a:latin typeface="Arial" pitchFamily="34" charset="0"/>
                <a:cs typeface="Arial" pitchFamily="34" charset="0"/>
              </a:rPr>
              <a:t>GALETTES AUX BLETTES</a:t>
            </a:r>
            <a:r>
              <a:rPr lang="fr-FR" sz="1000" dirty="0">
                <a:latin typeface="Arial" pitchFamily="34" charset="0"/>
                <a:cs typeface="Arial" pitchFamily="34" charset="0"/>
              </a:rPr>
              <a:t> </a:t>
            </a:r>
            <a:endParaRPr lang="fr-FR" sz="10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700" i="1" dirty="0" smtClean="0">
                <a:latin typeface="Arial" pitchFamily="34" charset="0"/>
                <a:cs typeface="Arial" pitchFamily="34" charset="0"/>
              </a:rPr>
              <a:t>Recette transmise par Madame Adeline Berger</a:t>
            </a:r>
          </a:p>
          <a:p>
            <a:pPr>
              <a:spcBef>
                <a:spcPts val="0"/>
              </a:spcBef>
              <a:buNone/>
            </a:pPr>
            <a:r>
              <a:rPr lang="fr-FR" sz="800" dirty="0" smtClean="0">
                <a:latin typeface="Arial" pitchFamily="34" charset="0"/>
                <a:cs typeface="Arial" pitchFamily="34" charset="0"/>
              </a:rPr>
              <a:t>	Ingrédients</a:t>
            </a:r>
            <a:r>
              <a:rPr lang="fr-FR" sz="800" dirty="0">
                <a:latin typeface="Arial" pitchFamily="34" charset="0"/>
                <a:cs typeface="Arial" pitchFamily="34" charset="0"/>
              </a:rPr>
              <a:t> :	</a:t>
            </a:r>
            <a:r>
              <a:rPr lang="fr-FR" sz="800" dirty="0" smtClean="0">
                <a:latin typeface="Arial" pitchFamily="34" charset="0"/>
                <a:cs typeface="Arial" pitchFamily="34" charset="0"/>
              </a:rPr>
              <a:t>	- 1 </a:t>
            </a:r>
            <a:r>
              <a:rPr lang="fr-FR" sz="800" dirty="0">
                <a:latin typeface="Arial" pitchFamily="34" charset="0"/>
                <a:cs typeface="Arial" pitchFamily="34" charset="0"/>
              </a:rPr>
              <a:t>botte de blettes</a:t>
            </a:r>
          </a:p>
          <a:p>
            <a:pPr>
              <a:spcBef>
                <a:spcPts val="0"/>
              </a:spcBef>
              <a:buNone/>
            </a:pPr>
            <a:r>
              <a:rPr lang="fr-FR" sz="800" dirty="0" smtClean="0">
                <a:latin typeface="Arial" pitchFamily="34" charset="0"/>
                <a:cs typeface="Arial" pitchFamily="34" charset="0"/>
              </a:rPr>
              <a:t>			- 3 </a:t>
            </a:r>
            <a:r>
              <a:rPr lang="fr-FR" sz="800" dirty="0">
                <a:latin typeface="Arial" pitchFamily="34" charset="0"/>
                <a:cs typeface="Arial" pitchFamily="34" charset="0"/>
              </a:rPr>
              <a:t>œufs</a:t>
            </a:r>
          </a:p>
          <a:p>
            <a:pPr>
              <a:spcBef>
                <a:spcPts val="0"/>
              </a:spcBef>
              <a:buNone/>
            </a:pPr>
            <a:r>
              <a:rPr lang="fr-FR" sz="800" dirty="0" smtClean="0">
                <a:latin typeface="Arial" pitchFamily="34" charset="0"/>
                <a:cs typeface="Arial" pitchFamily="34" charset="0"/>
              </a:rPr>
              <a:t>			- 40g </a:t>
            </a:r>
            <a:r>
              <a:rPr lang="fr-FR" sz="800" dirty="0">
                <a:latin typeface="Arial" pitchFamily="34" charset="0"/>
                <a:cs typeface="Arial" pitchFamily="34" charset="0"/>
              </a:rPr>
              <a:t>de farine</a:t>
            </a:r>
          </a:p>
          <a:p>
            <a:pPr>
              <a:spcBef>
                <a:spcPts val="0"/>
              </a:spcBef>
              <a:buNone/>
            </a:pPr>
            <a:r>
              <a:rPr lang="fr-FR" sz="800" dirty="0" smtClean="0">
                <a:latin typeface="Arial" pitchFamily="34" charset="0"/>
                <a:cs typeface="Arial" pitchFamily="34" charset="0"/>
              </a:rPr>
              <a:t>			- 15cl </a:t>
            </a:r>
            <a:r>
              <a:rPr lang="fr-FR" sz="800" dirty="0">
                <a:latin typeface="Arial" pitchFamily="34" charset="0"/>
                <a:cs typeface="Arial" pitchFamily="34" charset="0"/>
              </a:rPr>
              <a:t>de lait</a:t>
            </a:r>
          </a:p>
          <a:p>
            <a:pPr>
              <a:spcBef>
                <a:spcPts val="0"/>
              </a:spcBef>
              <a:buNone/>
            </a:pPr>
            <a:r>
              <a:rPr lang="fr-FR" sz="800" dirty="0" smtClean="0">
                <a:latin typeface="Arial" pitchFamily="34" charset="0"/>
                <a:cs typeface="Arial" pitchFamily="34" charset="0"/>
              </a:rPr>
              <a:t>			- 2 c à s </a:t>
            </a:r>
            <a:r>
              <a:rPr lang="fr-FR" sz="800" dirty="0">
                <a:latin typeface="Arial" pitchFamily="34" charset="0"/>
                <a:cs typeface="Arial" pitchFamily="34" charset="0"/>
              </a:rPr>
              <a:t>de persil hachée</a:t>
            </a:r>
          </a:p>
          <a:p>
            <a:pPr>
              <a:spcBef>
                <a:spcPts val="0"/>
              </a:spcBef>
              <a:buNone/>
            </a:pPr>
            <a:r>
              <a:rPr lang="fr-FR" sz="800" dirty="0">
                <a:latin typeface="Arial" pitchFamily="34" charset="0"/>
                <a:cs typeface="Arial" pitchFamily="34" charset="0"/>
              </a:rPr>
              <a:t> 	  	</a:t>
            </a:r>
            <a:r>
              <a:rPr lang="fr-FR" sz="800" dirty="0" smtClean="0">
                <a:latin typeface="Arial" pitchFamily="34" charset="0"/>
                <a:cs typeface="Arial" pitchFamily="34" charset="0"/>
              </a:rPr>
              <a:t>	- 80g </a:t>
            </a:r>
            <a:r>
              <a:rPr lang="fr-FR" sz="800" dirty="0">
                <a:latin typeface="Arial" pitchFamily="34" charset="0"/>
                <a:cs typeface="Arial" pitchFamily="34" charset="0"/>
              </a:rPr>
              <a:t>de fromage râpé</a:t>
            </a:r>
            <a:br>
              <a:rPr lang="fr-FR" sz="800" dirty="0">
                <a:latin typeface="Arial" pitchFamily="34" charset="0"/>
                <a:cs typeface="Arial" pitchFamily="34" charset="0"/>
              </a:rPr>
            </a:br>
            <a:r>
              <a:rPr lang="fr-FR" sz="800" dirty="0">
                <a:latin typeface="Arial" pitchFamily="34" charset="0"/>
                <a:cs typeface="Arial" pitchFamily="34" charset="0"/>
              </a:rPr>
              <a:t>Blanchir les feuilles de blettes et les couper grossièrement. Mélanger les œufs, la farine+le lait. Ajouter les feuilles de blettes et les herbes. Assaisonner. Allumer le gril du four.</a:t>
            </a:r>
            <a:br>
              <a:rPr lang="fr-FR" sz="800" dirty="0">
                <a:latin typeface="Arial" pitchFamily="34" charset="0"/>
                <a:cs typeface="Arial" pitchFamily="34" charset="0"/>
              </a:rPr>
            </a:br>
            <a:r>
              <a:rPr lang="fr-FR" sz="800" dirty="0">
                <a:latin typeface="Arial" pitchFamily="34" charset="0"/>
                <a:cs typeface="Arial" pitchFamily="34" charset="0"/>
              </a:rPr>
              <a:t>Dans une poêle chaude, verser une louche de pâte pour former une galette épaisse. Cuire 3mn sur une seule face puis la saupoudrer de fromage et la glisser au four. Cuire les autres galettes de la même manière. </a:t>
            </a:r>
            <a:br>
              <a:rPr lang="fr-FR" sz="800" dirty="0">
                <a:latin typeface="Arial" pitchFamily="34" charset="0"/>
                <a:cs typeface="Arial" pitchFamily="34" charset="0"/>
              </a:rPr>
            </a:br>
            <a:r>
              <a:rPr lang="fr-FR" sz="800" dirty="0">
                <a:latin typeface="Arial" pitchFamily="34" charset="0"/>
                <a:cs typeface="Arial" pitchFamily="34" charset="0"/>
              </a:rPr>
              <a:t>Les passer sous le grill 5mn.</a:t>
            </a:r>
          </a:p>
        </p:txBody>
      </p:sp>
      <p:pic>
        <p:nvPicPr>
          <p:cNvPr id="5"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6"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990600" y="1828800"/>
            <a:ext cx="3810000" cy="4480520"/>
          </a:xfrm>
        </p:spPr>
        <p:txBody>
          <a:bodyPr/>
          <a:lstStyle/>
          <a:p>
            <a:pPr>
              <a:spcBef>
                <a:spcPts val="0"/>
              </a:spcBef>
            </a:pPr>
            <a:r>
              <a:rPr lang="fr-FR" sz="1000" b="1" dirty="0">
                <a:latin typeface="Arial" pitchFamily="34" charset="0"/>
                <a:cs typeface="Arial" pitchFamily="34" charset="0"/>
              </a:rPr>
              <a:t>QUICHE « LORRAINE » AUX </a:t>
            </a:r>
            <a:r>
              <a:rPr lang="fr-FR" sz="1000" b="1" dirty="0" smtClean="0">
                <a:latin typeface="Arial" pitchFamily="34" charset="0"/>
                <a:cs typeface="Arial" pitchFamily="34" charset="0"/>
              </a:rPr>
              <a:t>BETTES</a:t>
            </a:r>
          </a:p>
          <a:p>
            <a:pPr>
              <a:spcBef>
                <a:spcPts val="0"/>
              </a:spcBef>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r>
              <a:rPr lang="fr-FR" sz="700" dirty="0" smtClean="0">
                <a:solidFill>
                  <a:srgbClr val="402000"/>
                </a:solidFill>
                <a:latin typeface="Arial" pitchFamily="34" charset="0"/>
                <a:cs typeface="Arial" pitchFamily="34" charset="0"/>
              </a:rPr>
              <a:t>.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Ingrédients:	</a:t>
            </a:r>
            <a:r>
              <a:rPr lang="fr-FR" sz="800" dirty="0" smtClean="0">
                <a:latin typeface="Arial" pitchFamily="34" charset="0"/>
                <a:cs typeface="Arial" pitchFamily="34" charset="0"/>
              </a:rPr>
              <a:t>	- </a:t>
            </a:r>
            <a:r>
              <a:rPr lang="fr-FR" sz="800" dirty="0">
                <a:latin typeface="Arial" pitchFamily="34" charset="0"/>
                <a:cs typeface="Arial" pitchFamily="34" charset="0"/>
              </a:rPr>
              <a:t>125 g de farine </a:t>
            </a:r>
            <a:br>
              <a:rPr lang="fr-FR" sz="800" dirty="0">
                <a:latin typeface="Arial" pitchFamily="34" charset="0"/>
                <a:cs typeface="Arial" pitchFamily="34" charset="0"/>
              </a:rPr>
            </a:br>
            <a:r>
              <a:rPr lang="fr-FR" sz="800" dirty="0">
                <a:latin typeface="Arial" pitchFamily="34" charset="0"/>
                <a:cs typeface="Arial" pitchFamily="34" charset="0"/>
              </a:rPr>
              <a:t> 		- 70 g de beurre </a:t>
            </a:r>
            <a:br>
              <a:rPr lang="fr-FR" sz="800" dirty="0">
                <a:latin typeface="Arial" pitchFamily="34" charset="0"/>
                <a:cs typeface="Arial" pitchFamily="34" charset="0"/>
              </a:rPr>
            </a:br>
            <a:r>
              <a:rPr lang="fr-FR" sz="800" dirty="0">
                <a:latin typeface="Arial" pitchFamily="34" charset="0"/>
                <a:cs typeface="Arial" pitchFamily="34" charset="0"/>
              </a:rPr>
              <a:t> 		- 500 g de bettes </a:t>
            </a:r>
          </a:p>
          <a:p>
            <a:pPr>
              <a:spcBef>
                <a:spcPts val="0"/>
              </a:spcBef>
              <a:buNone/>
            </a:pPr>
            <a:r>
              <a:rPr lang="fr-FR" sz="800" dirty="0">
                <a:latin typeface="Arial" pitchFamily="34" charset="0"/>
                <a:cs typeface="Arial" pitchFamily="34" charset="0"/>
              </a:rPr>
              <a:t> 		</a:t>
            </a:r>
            <a:r>
              <a:rPr lang="fr-FR" sz="800" dirty="0" smtClean="0">
                <a:latin typeface="Arial" pitchFamily="34" charset="0"/>
                <a:cs typeface="Arial" pitchFamily="34" charset="0"/>
              </a:rPr>
              <a:t>	- </a:t>
            </a:r>
            <a:r>
              <a:rPr lang="fr-FR" sz="800" dirty="0">
                <a:latin typeface="Arial" pitchFamily="34" charset="0"/>
                <a:cs typeface="Arial" pitchFamily="34" charset="0"/>
              </a:rPr>
              <a:t>2 oignons </a:t>
            </a:r>
            <a:br>
              <a:rPr lang="fr-FR" sz="800" dirty="0">
                <a:latin typeface="Arial" pitchFamily="34" charset="0"/>
                <a:cs typeface="Arial" pitchFamily="34" charset="0"/>
              </a:rPr>
            </a:br>
            <a:r>
              <a:rPr lang="fr-FR" sz="800" dirty="0">
                <a:latin typeface="Arial" pitchFamily="34" charset="0"/>
                <a:cs typeface="Arial" pitchFamily="34" charset="0"/>
              </a:rPr>
              <a:t> 		- 100 g de lardons fumés </a:t>
            </a:r>
            <a:br>
              <a:rPr lang="fr-FR" sz="800" dirty="0">
                <a:latin typeface="Arial" pitchFamily="34" charset="0"/>
                <a:cs typeface="Arial" pitchFamily="34" charset="0"/>
              </a:rPr>
            </a:br>
            <a:r>
              <a:rPr lang="fr-FR" sz="800" dirty="0">
                <a:latin typeface="Arial" pitchFamily="34" charset="0"/>
                <a:cs typeface="Arial" pitchFamily="34" charset="0"/>
              </a:rPr>
              <a:t> 		- 1 petite boîte de lait concentré ou </a:t>
            </a:r>
            <a:r>
              <a:rPr lang="fr-FR" sz="800" dirty="0" smtClean="0">
                <a:latin typeface="Arial" pitchFamily="34" charset="0"/>
                <a:cs typeface="Arial" pitchFamily="34" charset="0"/>
              </a:rPr>
              <a:t>		  crème </a:t>
            </a:r>
            <a:r>
              <a:rPr lang="fr-FR" sz="800" dirty="0">
                <a:latin typeface="Arial" pitchFamily="34" charset="0"/>
                <a:cs typeface="Arial" pitchFamily="34" charset="0"/>
              </a:rPr>
              <a:t>fraîche</a:t>
            </a:r>
            <a:br>
              <a:rPr lang="fr-FR" sz="800" dirty="0">
                <a:latin typeface="Arial" pitchFamily="34" charset="0"/>
                <a:cs typeface="Arial" pitchFamily="34" charset="0"/>
              </a:rPr>
            </a:br>
            <a:r>
              <a:rPr lang="fr-FR" sz="800" dirty="0">
                <a:latin typeface="Arial" pitchFamily="34" charset="0"/>
                <a:cs typeface="Arial" pitchFamily="34" charset="0"/>
              </a:rPr>
              <a:t> 		- 3 ou 4 œufs </a:t>
            </a:r>
            <a:br>
              <a:rPr lang="fr-FR" sz="800" dirty="0">
                <a:latin typeface="Arial" pitchFamily="34" charset="0"/>
                <a:cs typeface="Arial" pitchFamily="34" charset="0"/>
              </a:rPr>
            </a:br>
            <a:r>
              <a:rPr lang="fr-FR" sz="800" dirty="0">
                <a:latin typeface="Arial" pitchFamily="34" charset="0"/>
                <a:cs typeface="Arial" pitchFamily="34" charset="0"/>
              </a:rPr>
              <a:t> 		- sel et poivre</a:t>
            </a:r>
            <a:br>
              <a:rPr lang="fr-FR" sz="800" dirty="0">
                <a:latin typeface="Arial" pitchFamily="34" charset="0"/>
                <a:cs typeface="Arial" pitchFamily="34" charset="0"/>
              </a:rPr>
            </a:br>
            <a:r>
              <a:rPr lang="fr-FR" sz="800" dirty="0">
                <a:latin typeface="Arial" pitchFamily="34" charset="0"/>
                <a:cs typeface="Arial" pitchFamily="34" charset="0"/>
              </a:rPr>
              <a:t>Mélanger la farine, le beurre et une pincée de sel dans un plat (si la pâte est trop épaisse, rajouter de l'eau). </a:t>
            </a:r>
            <a:r>
              <a:rPr lang="fr-FR" sz="800" dirty="0" smtClean="0">
                <a:latin typeface="Arial" pitchFamily="34" charset="0"/>
                <a:cs typeface="Arial" pitchFamily="34" charset="0"/>
              </a:rPr>
              <a:t>Faire </a:t>
            </a:r>
            <a:r>
              <a:rPr lang="fr-FR" sz="800" dirty="0">
                <a:latin typeface="Arial" pitchFamily="34" charset="0"/>
                <a:cs typeface="Arial" pitchFamily="34" charset="0"/>
              </a:rPr>
              <a:t>revenir les bettes dans de l'eau </a:t>
            </a:r>
            <a:r>
              <a:rPr lang="fr-FR" sz="800" dirty="0" smtClean="0">
                <a:latin typeface="Arial" pitchFamily="34" charset="0"/>
                <a:cs typeface="Arial" pitchFamily="34" charset="0"/>
              </a:rPr>
              <a:t>bouillante. Dans </a:t>
            </a:r>
            <a:r>
              <a:rPr lang="fr-FR" sz="800" dirty="0">
                <a:latin typeface="Arial" pitchFamily="34" charset="0"/>
                <a:cs typeface="Arial" pitchFamily="34" charset="0"/>
              </a:rPr>
              <a:t>une poêle, cuire les oignons et les lardons.</a:t>
            </a:r>
            <a:br>
              <a:rPr lang="fr-FR" sz="800" dirty="0">
                <a:latin typeface="Arial" pitchFamily="34" charset="0"/>
                <a:cs typeface="Arial" pitchFamily="34" charset="0"/>
              </a:rPr>
            </a:br>
            <a:r>
              <a:rPr lang="fr-FR" sz="800" dirty="0">
                <a:latin typeface="Arial" pitchFamily="34" charset="0"/>
                <a:cs typeface="Arial" pitchFamily="34" charset="0"/>
              </a:rPr>
              <a:t>Mettre la pâte dans une forme en veillant bien à ce que la pâte recouvre bien le fond et les </a:t>
            </a:r>
            <a:r>
              <a:rPr lang="fr-FR" sz="800" dirty="0" smtClean="0">
                <a:latin typeface="Arial" pitchFamily="34" charset="0"/>
                <a:cs typeface="Arial" pitchFamily="34" charset="0"/>
              </a:rPr>
              <a:t>côtés. Répartir </a:t>
            </a:r>
            <a:r>
              <a:rPr lang="fr-FR" sz="800" dirty="0">
                <a:latin typeface="Arial" pitchFamily="34" charset="0"/>
                <a:cs typeface="Arial" pitchFamily="34" charset="0"/>
              </a:rPr>
              <a:t>les lardons et les oignons et les recouvrir de bettes. </a:t>
            </a:r>
            <a:r>
              <a:rPr lang="fr-FR" sz="800" dirty="0" smtClean="0">
                <a:latin typeface="Arial" pitchFamily="34" charset="0"/>
                <a:cs typeface="Arial" pitchFamily="34" charset="0"/>
              </a:rPr>
              <a:t>Battre </a:t>
            </a:r>
            <a:r>
              <a:rPr lang="fr-FR" sz="800" dirty="0">
                <a:latin typeface="Arial" pitchFamily="34" charset="0"/>
                <a:cs typeface="Arial" pitchFamily="34" charset="0"/>
              </a:rPr>
              <a:t>le lait concentré et les </a:t>
            </a:r>
            <a:r>
              <a:rPr lang="fr-FR" sz="800" dirty="0" smtClean="0">
                <a:latin typeface="Arial" pitchFamily="34" charset="0"/>
                <a:cs typeface="Arial" pitchFamily="34" charset="0"/>
              </a:rPr>
              <a:t>œufs. Répartir </a:t>
            </a:r>
            <a:r>
              <a:rPr lang="fr-FR" sz="800" dirty="0">
                <a:latin typeface="Arial" pitchFamily="34" charset="0"/>
                <a:cs typeface="Arial" pitchFamily="34" charset="0"/>
              </a:rPr>
              <a:t>sur les </a:t>
            </a:r>
            <a:r>
              <a:rPr lang="fr-FR" sz="800" dirty="0" smtClean="0">
                <a:latin typeface="Arial" pitchFamily="34" charset="0"/>
                <a:cs typeface="Arial" pitchFamily="34" charset="0"/>
              </a:rPr>
              <a:t>bettes. Saler </a:t>
            </a:r>
            <a:r>
              <a:rPr lang="fr-FR" sz="800" dirty="0">
                <a:latin typeface="Arial" pitchFamily="34" charset="0"/>
                <a:cs typeface="Arial" pitchFamily="34" charset="0"/>
              </a:rPr>
              <a:t>et poivrer (attention, les lardons salent déjà le plat). </a:t>
            </a:r>
            <a:br>
              <a:rPr lang="fr-FR" sz="800" dirty="0">
                <a:latin typeface="Arial" pitchFamily="34" charset="0"/>
                <a:cs typeface="Arial" pitchFamily="34" charset="0"/>
              </a:rPr>
            </a:br>
            <a:r>
              <a:rPr lang="fr-FR" sz="800" dirty="0">
                <a:latin typeface="Arial" pitchFamily="34" charset="0"/>
                <a:cs typeface="Arial" pitchFamily="34" charset="0"/>
              </a:rPr>
              <a:t>Cuire 3/4 h au four à 200°C.</a:t>
            </a:r>
          </a:p>
          <a:p>
            <a:pPr>
              <a:buNone/>
            </a:pPr>
            <a:r>
              <a:rPr lang="fr-FR" sz="800" i="1" dirty="0" smtClean="0">
                <a:latin typeface="Arial" pitchFamily="34" charset="0"/>
                <a:cs typeface="Arial" pitchFamily="34" charset="0"/>
              </a:rPr>
              <a:t>	Bien </a:t>
            </a:r>
            <a:r>
              <a:rPr lang="fr-FR" sz="800" i="1" dirty="0">
                <a:latin typeface="Arial" pitchFamily="34" charset="0"/>
                <a:cs typeface="Arial" pitchFamily="34" charset="0"/>
              </a:rPr>
              <a:t>laisser égoutter les bettes, afin d’éviter d’avoir une pâte trop molle</a:t>
            </a:r>
            <a:r>
              <a:rPr lang="fr-FR" sz="800" i="1" dirty="0" smtClean="0">
                <a:latin typeface="Arial" pitchFamily="34" charset="0"/>
                <a:cs typeface="Arial" pitchFamily="34" charset="0"/>
              </a:rPr>
              <a:t>.</a:t>
            </a:r>
          </a:p>
          <a:p>
            <a:pPr>
              <a:buNone/>
            </a:pPr>
            <a:endParaRPr lang="fr-FR" sz="800" dirty="0">
              <a:latin typeface="Arial" pitchFamily="34" charset="0"/>
              <a:cs typeface="Arial" pitchFamily="34" charset="0"/>
            </a:endParaRPr>
          </a:p>
          <a:p>
            <a:r>
              <a:rPr lang="fr-FR" sz="1000" b="1" dirty="0" smtClean="0">
                <a:latin typeface="Arial" pitchFamily="34" charset="0"/>
                <a:cs typeface="Arial" pitchFamily="34" charset="0"/>
              </a:rPr>
              <a:t>GRATIN DE BETTES ET DE CAROTTES AUX POMMES </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r>
              <a:rPr lang="fr-FR" sz="700" dirty="0" smtClean="0">
                <a:solidFill>
                  <a:srgbClr val="402000"/>
                </a:solidFill>
                <a:latin typeface="Arial" pitchFamily="34" charset="0"/>
                <a:cs typeface="Arial" pitchFamily="34" charset="0"/>
              </a:rPr>
              <a:t>.</a:t>
            </a:r>
            <a:endParaRPr lang="fr-FR" sz="800" dirty="0" smtClean="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- 1 bol de carottes ébouillantées en 		  allumettes</a:t>
            </a:r>
          </a:p>
          <a:p>
            <a:pPr>
              <a:spcBef>
                <a:spcPts val="0"/>
              </a:spcBef>
              <a:buNone/>
            </a:pPr>
            <a:r>
              <a:rPr lang="fr-FR" sz="800" dirty="0" smtClean="0">
                <a:latin typeface="Arial" pitchFamily="34" charset="0"/>
                <a:cs typeface="Arial" pitchFamily="34" charset="0"/>
              </a:rPr>
              <a:t>			- 1 bol de cotes de bettes ébouillantées 		  en allumettes</a:t>
            </a:r>
          </a:p>
          <a:p>
            <a:pPr>
              <a:spcBef>
                <a:spcPts val="0"/>
              </a:spcBef>
              <a:buNone/>
            </a:pPr>
            <a:r>
              <a:rPr lang="fr-FR" sz="800" dirty="0" smtClean="0">
                <a:latin typeface="Arial" pitchFamily="34" charset="0"/>
                <a:cs typeface="Arial" pitchFamily="34" charset="0"/>
              </a:rPr>
              <a:t>			- 3 c. à soupe de fromage blanc</a:t>
            </a:r>
          </a:p>
          <a:p>
            <a:pPr>
              <a:spcBef>
                <a:spcPts val="0"/>
              </a:spcBef>
              <a:buNone/>
            </a:pPr>
            <a:r>
              <a:rPr lang="fr-FR" sz="800" dirty="0" smtClean="0">
                <a:latin typeface="Arial" pitchFamily="34" charset="0"/>
                <a:cs typeface="Arial" pitchFamily="34" charset="0"/>
              </a:rPr>
              <a:t>	  		- 2 pommes en dés</a:t>
            </a:r>
          </a:p>
          <a:p>
            <a:pPr>
              <a:spcBef>
                <a:spcPts val="0"/>
              </a:spcBef>
              <a:buNone/>
            </a:pPr>
            <a:r>
              <a:rPr lang="fr-FR" sz="800" dirty="0" smtClean="0">
                <a:latin typeface="Arial" pitchFamily="34" charset="0"/>
                <a:cs typeface="Arial" pitchFamily="34" charset="0"/>
              </a:rPr>
              <a:t>			- 1 poignée de raisins secs</a:t>
            </a:r>
          </a:p>
          <a:p>
            <a:pPr>
              <a:spcBef>
                <a:spcPts val="0"/>
              </a:spcBef>
              <a:buNone/>
            </a:pPr>
            <a:r>
              <a:rPr lang="fr-FR" sz="800" dirty="0" smtClean="0">
                <a:latin typeface="Arial" pitchFamily="34" charset="0"/>
                <a:cs typeface="Arial" pitchFamily="34" charset="0"/>
              </a:rPr>
              <a:t>			- Tamaris ou sel.</a:t>
            </a:r>
          </a:p>
          <a:p>
            <a:pPr>
              <a:buNone/>
            </a:pPr>
            <a:r>
              <a:rPr lang="fr-FR" sz="800" dirty="0" smtClean="0">
                <a:latin typeface="Arial" pitchFamily="34" charset="0"/>
                <a:cs typeface="Arial" pitchFamily="34" charset="0"/>
              </a:rPr>
              <a:t>	Mélanger. Les différents ingrédients. Laisser reposer 2 heures. Ajouter du sel ou du tamaris et passer au four 1/2 heure dans un plat à gratin.</a:t>
            </a:r>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1000" b="1" dirty="0">
                <a:latin typeface="Arial" pitchFamily="34" charset="0"/>
                <a:cs typeface="Arial" pitchFamily="34" charset="0"/>
              </a:rPr>
              <a:t>CHAUSSONS </a:t>
            </a:r>
            <a:r>
              <a:rPr lang="fr-FR" sz="1000" b="1" dirty="0" smtClean="0">
                <a:latin typeface="Arial" pitchFamily="34" charset="0"/>
                <a:cs typeface="Arial" pitchFamily="34" charset="0"/>
              </a:rPr>
              <a:t>VÉGÉTARIENS</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a:latin typeface="Arial" pitchFamily="34" charset="0"/>
              <a:cs typeface="Arial" pitchFamily="34" charset="0"/>
            </a:endParaRPr>
          </a:p>
          <a:p>
            <a:pPr>
              <a:spcBef>
                <a:spcPts val="0"/>
              </a:spcBef>
              <a:buNone/>
            </a:pPr>
            <a:r>
              <a:rPr lang="fr-FR" sz="800" i="1" dirty="0" smtClean="0">
                <a:latin typeface="Arial" pitchFamily="34" charset="0"/>
                <a:cs typeface="Arial" pitchFamily="34" charset="0"/>
              </a:rPr>
              <a:t>	</a:t>
            </a:r>
            <a:r>
              <a:rPr lang="fr-FR" sz="800" i="1" u="sng" dirty="0" smtClean="0">
                <a:latin typeface="Arial" pitchFamily="34" charset="0"/>
                <a:cs typeface="Arial" pitchFamily="34" charset="0"/>
              </a:rPr>
              <a:t>Pour </a:t>
            </a:r>
            <a:r>
              <a:rPr lang="fr-FR" sz="800" i="1" u="sng" dirty="0">
                <a:latin typeface="Arial" pitchFamily="34" charset="0"/>
                <a:cs typeface="Arial" pitchFamily="34" charset="0"/>
              </a:rPr>
              <a:t>la pâte </a:t>
            </a:r>
            <a:r>
              <a:rPr lang="fr-FR" sz="800" i="1" dirty="0">
                <a:latin typeface="Arial" pitchFamily="34" charset="0"/>
                <a:cs typeface="Arial" pitchFamily="34" charset="0"/>
              </a:rPr>
              <a:t>:</a:t>
            </a:r>
            <a:r>
              <a:rPr lang="fr-FR" sz="800" dirty="0">
                <a:latin typeface="Arial" pitchFamily="34" charset="0"/>
                <a:cs typeface="Arial" pitchFamily="34" charset="0"/>
              </a:rPr>
              <a:t>	</a:t>
            </a:r>
            <a:r>
              <a:rPr lang="fr-FR" sz="800" dirty="0" smtClean="0">
                <a:latin typeface="Arial" pitchFamily="34" charset="0"/>
                <a:cs typeface="Arial" pitchFamily="34" charset="0"/>
              </a:rPr>
              <a:t>- 250g </a:t>
            </a:r>
            <a:r>
              <a:rPr lang="fr-FR" sz="800" dirty="0">
                <a:latin typeface="Arial" pitchFamily="34" charset="0"/>
                <a:cs typeface="Arial" pitchFamily="34" charset="0"/>
              </a:rPr>
              <a:t>de farine</a:t>
            </a:r>
          </a:p>
          <a:p>
            <a:pPr>
              <a:spcBef>
                <a:spcPts val="0"/>
              </a:spcBef>
              <a:buNone/>
            </a:pPr>
            <a:r>
              <a:rPr lang="fr-FR" sz="800" dirty="0" smtClean="0">
                <a:latin typeface="Arial" pitchFamily="34" charset="0"/>
                <a:cs typeface="Arial" pitchFamily="34" charset="0"/>
              </a:rPr>
              <a:t>			- 1 œuf </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- 2 </a:t>
            </a:r>
            <a:r>
              <a:rPr lang="fr-FR" sz="800" dirty="0">
                <a:latin typeface="Arial" pitchFamily="34" charset="0"/>
                <a:cs typeface="Arial" pitchFamily="34" charset="0"/>
              </a:rPr>
              <a:t>c. à soupe d’huile d’olive</a:t>
            </a:r>
          </a:p>
          <a:p>
            <a:pPr>
              <a:spcBef>
                <a:spcPts val="0"/>
              </a:spcBef>
              <a:buNone/>
            </a:pPr>
            <a:r>
              <a:rPr lang="fr-FR" sz="800" dirty="0" smtClean="0">
                <a:latin typeface="Arial" pitchFamily="34" charset="0"/>
                <a:cs typeface="Arial" pitchFamily="34" charset="0"/>
              </a:rPr>
              <a:t>			- ½ </a:t>
            </a:r>
            <a:r>
              <a:rPr lang="fr-FR" sz="800" dirty="0">
                <a:latin typeface="Arial" pitchFamily="34" charset="0"/>
                <a:cs typeface="Arial" pitchFamily="34" charset="0"/>
              </a:rPr>
              <a:t>c. à café de sel</a:t>
            </a:r>
          </a:p>
          <a:p>
            <a:pPr>
              <a:spcBef>
                <a:spcPts val="0"/>
              </a:spcBef>
              <a:buNone/>
            </a:pPr>
            <a:r>
              <a:rPr lang="fr-FR" sz="800" dirty="0" smtClean="0">
                <a:latin typeface="Arial" pitchFamily="34" charset="0"/>
                <a:cs typeface="Arial" pitchFamily="34" charset="0"/>
              </a:rPr>
              <a:t>			- 25 </a:t>
            </a:r>
            <a:r>
              <a:rPr lang="fr-FR" sz="800" dirty="0">
                <a:latin typeface="Arial" pitchFamily="34" charset="0"/>
                <a:cs typeface="Arial" pitchFamily="34" charset="0"/>
              </a:rPr>
              <a:t>g de levain </a:t>
            </a:r>
            <a:r>
              <a:rPr lang="fr-FR" sz="800" dirty="0" smtClean="0">
                <a:latin typeface="Arial" pitchFamily="34" charset="0"/>
                <a:cs typeface="Arial" pitchFamily="34" charset="0"/>
              </a:rPr>
              <a:t>, ½ </a:t>
            </a:r>
            <a:r>
              <a:rPr lang="fr-FR" sz="800" dirty="0">
                <a:latin typeface="Arial" pitchFamily="34" charset="0"/>
                <a:cs typeface="Arial" pitchFamily="34" charset="0"/>
              </a:rPr>
              <a:t>verre d’eau</a:t>
            </a:r>
          </a:p>
          <a:p>
            <a:pPr>
              <a:spcBef>
                <a:spcPts val="0"/>
              </a:spcBef>
              <a:buNone/>
            </a:pPr>
            <a:r>
              <a:rPr lang="fr-FR" sz="800" dirty="0" smtClean="0">
                <a:latin typeface="Arial" pitchFamily="34" charset="0"/>
                <a:cs typeface="Arial" pitchFamily="34" charset="0"/>
              </a:rPr>
              <a:t>			- 1 jaune </a:t>
            </a:r>
            <a:r>
              <a:rPr lang="fr-FR" sz="800" dirty="0">
                <a:latin typeface="Arial" pitchFamily="34" charset="0"/>
                <a:cs typeface="Arial" pitchFamily="34" charset="0"/>
              </a:rPr>
              <a:t>d’œuf (pour dorer la pâte)</a:t>
            </a:r>
          </a:p>
          <a:p>
            <a:pPr>
              <a:buNone/>
            </a:pPr>
            <a:r>
              <a:rPr lang="fr-FR" sz="800" dirty="0">
                <a:latin typeface="Arial" pitchFamily="34" charset="0"/>
                <a:cs typeface="Arial" pitchFamily="34" charset="0"/>
              </a:rPr>
              <a:t> </a:t>
            </a:r>
            <a:r>
              <a:rPr lang="fr-FR" sz="800" dirty="0" smtClean="0">
                <a:latin typeface="Arial" pitchFamily="34" charset="0"/>
                <a:cs typeface="Arial" pitchFamily="34" charset="0"/>
              </a:rPr>
              <a:t>	Dans </a:t>
            </a:r>
            <a:r>
              <a:rPr lang="fr-FR" sz="800" dirty="0">
                <a:latin typeface="Arial" pitchFamily="34" charset="0"/>
                <a:cs typeface="Arial" pitchFamily="34" charset="0"/>
              </a:rPr>
              <a:t>un saladier, mettre la farine, le levain, l’œuf, le sel et l’huile. Travailler du bout des doigts. Incorporer progressivement l’eau (attention le mélange ne doigt pas être trop mouillé</a:t>
            </a:r>
            <a:r>
              <a:rPr lang="fr-FR" sz="800" dirty="0" smtClean="0">
                <a:latin typeface="Arial" pitchFamily="34" charset="0"/>
                <a:cs typeface="Arial" pitchFamily="34" charset="0"/>
              </a:rPr>
              <a:t>).Pétrir </a:t>
            </a:r>
            <a:r>
              <a:rPr lang="fr-FR" sz="800" dirty="0">
                <a:latin typeface="Arial" pitchFamily="34" charset="0"/>
                <a:cs typeface="Arial" pitchFamily="34" charset="0"/>
              </a:rPr>
              <a:t>la pâte </a:t>
            </a:r>
            <a:r>
              <a:rPr lang="fr-FR" sz="750" dirty="0">
                <a:latin typeface="Arial" pitchFamily="34" charset="0"/>
                <a:cs typeface="Arial" pitchFamily="34" charset="0"/>
              </a:rPr>
              <a:t>pendant 5 mn : elle ne doit plus coller aux doigts. Laisser reposer 30 mn</a:t>
            </a:r>
            <a:r>
              <a:rPr lang="fr-FR" sz="750" dirty="0" smtClean="0">
                <a:latin typeface="Arial" pitchFamily="34" charset="0"/>
                <a:cs typeface="Arial" pitchFamily="34" charset="0"/>
              </a:rPr>
              <a:t>.</a:t>
            </a:r>
            <a:endParaRPr lang="fr-FR" sz="750" dirty="0">
              <a:latin typeface="Arial" pitchFamily="34" charset="0"/>
              <a:cs typeface="Arial" pitchFamily="34" charset="0"/>
            </a:endParaRPr>
          </a:p>
          <a:p>
            <a:pPr>
              <a:spcBef>
                <a:spcPts val="0"/>
              </a:spcBef>
              <a:buNone/>
            </a:pPr>
            <a:r>
              <a:rPr lang="fr-FR" sz="800" i="1" dirty="0" smtClean="0">
                <a:latin typeface="Arial" pitchFamily="34" charset="0"/>
                <a:cs typeface="Arial" pitchFamily="34" charset="0"/>
              </a:rPr>
              <a:t>	</a:t>
            </a:r>
            <a:r>
              <a:rPr lang="fr-FR" sz="800" i="1" u="sng" dirty="0" smtClean="0">
                <a:latin typeface="Arial" pitchFamily="34" charset="0"/>
                <a:cs typeface="Arial" pitchFamily="34" charset="0"/>
              </a:rPr>
              <a:t>Pour </a:t>
            </a:r>
            <a:r>
              <a:rPr lang="fr-FR" sz="800" i="1" u="sng" dirty="0">
                <a:latin typeface="Arial" pitchFamily="34" charset="0"/>
                <a:cs typeface="Arial" pitchFamily="34" charset="0"/>
              </a:rPr>
              <a:t>la garniture </a:t>
            </a:r>
            <a:r>
              <a:rPr lang="fr-FR" sz="800" i="1" dirty="0">
                <a:latin typeface="Arial" pitchFamily="34" charset="0"/>
                <a:cs typeface="Arial" pitchFamily="34" charset="0"/>
              </a:rPr>
              <a:t>:</a:t>
            </a:r>
            <a:r>
              <a:rPr lang="fr-FR" sz="800" dirty="0">
                <a:latin typeface="Arial" pitchFamily="34" charset="0"/>
                <a:cs typeface="Arial" pitchFamily="34" charset="0"/>
              </a:rPr>
              <a:t>	</a:t>
            </a:r>
            <a:r>
              <a:rPr lang="fr-FR" sz="800" dirty="0" smtClean="0">
                <a:latin typeface="Arial" pitchFamily="34" charset="0"/>
                <a:cs typeface="Arial" pitchFamily="34" charset="0"/>
              </a:rPr>
              <a:t>- 600 </a:t>
            </a:r>
            <a:r>
              <a:rPr lang="fr-FR" sz="800" dirty="0">
                <a:latin typeface="Arial" pitchFamily="34" charset="0"/>
                <a:cs typeface="Arial" pitchFamily="34" charset="0"/>
              </a:rPr>
              <a:t>g de tomates</a:t>
            </a:r>
          </a:p>
          <a:p>
            <a:pPr>
              <a:spcBef>
                <a:spcPts val="0"/>
              </a:spcBef>
              <a:buNone/>
            </a:pPr>
            <a:r>
              <a:rPr lang="fr-FR" sz="800" dirty="0" smtClean="0">
                <a:latin typeface="Arial" pitchFamily="34" charset="0"/>
                <a:cs typeface="Arial" pitchFamily="34" charset="0"/>
              </a:rPr>
              <a:t>			- 150 </a:t>
            </a:r>
            <a:r>
              <a:rPr lang="fr-FR" sz="800" dirty="0">
                <a:latin typeface="Arial" pitchFamily="34" charset="0"/>
                <a:cs typeface="Arial" pitchFamily="34" charset="0"/>
              </a:rPr>
              <a:t>g de vert de bette </a:t>
            </a:r>
          </a:p>
          <a:p>
            <a:pPr>
              <a:spcBef>
                <a:spcPts val="0"/>
              </a:spcBef>
              <a:buNone/>
            </a:pPr>
            <a:r>
              <a:rPr lang="fr-FR" sz="800" dirty="0" smtClean="0">
                <a:latin typeface="Arial" pitchFamily="34" charset="0"/>
                <a:cs typeface="Arial" pitchFamily="34" charset="0"/>
              </a:rPr>
              <a:t>			- 200 </a:t>
            </a:r>
            <a:r>
              <a:rPr lang="fr-FR" sz="800" dirty="0">
                <a:latin typeface="Arial" pitchFamily="34" charset="0"/>
                <a:cs typeface="Arial" pitchFamily="34" charset="0"/>
              </a:rPr>
              <a:t>g de chou vert lisse</a:t>
            </a:r>
          </a:p>
          <a:p>
            <a:pPr>
              <a:spcBef>
                <a:spcPts val="0"/>
              </a:spcBef>
              <a:buNone/>
            </a:pPr>
            <a:r>
              <a:rPr lang="fr-FR" sz="800" dirty="0" smtClean="0">
                <a:latin typeface="Arial" pitchFamily="34" charset="0"/>
                <a:cs typeface="Arial" pitchFamily="34" charset="0"/>
              </a:rPr>
              <a:t>			- 2 </a:t>
            </a:r>
            <a:r>
              <a:rPr lang="fr-FR" sz="800" dirty="0">
                <a:latin typeface="Arial" pitchFamily="34" charset="0"/>
                <a:cs typeface="Arial" pitchFamily="34" charset="0"/>
              </a:rPr>
              <a:t>oignons, 1 gousse d’ail</a:t>
            </a:r>
          </a:p>
          <a:p>
            <a:pPr>
              <a:spcBef>
                <a:spcPts val="0"/>
              </a:spcBef>
              <a:buNone/>
            </a:pPr>
            <a:r>
              <a:rPr lang="fr-FR" sz="800" dirty="0" smtClean="0">
                <a:latin typeface="Arial" pitchFamily="34" charset="0"/>
                <a:cs typeface="Arial" pitchFamily="34" charset="0"/>
              </a:rPr>
              <a:t>			- 100 </a:t>
            </a:r>
            <a:r>
              <a:rPr lang="fr-FR" sz="800" dirty="0">
                <a:latin typeface="Arial" pitchFamily="34" charset="0"/>
                <a:cs typeface="Arial" pitchFamily="34" charset="0"/>
              </a:rPr>
              <a:t>g de comté râpé (facultatif)</a:t>
            </a:r>
          </a:p>
          <a:p>
            <a:pPr>
              <a:spcBef>
                <a:spcPts val="0"/>
              </a:spcBef>
              <a:buNone/>
            </a:pPr>
            <a:r>
              <a:rPr lang="fr-FR" sz="800" dirty="0" smtClean="0">
                <a:latin typeface="Arial" pitchFamily="34" charset="0"/>
                <a:cs typeface="Arial" pitchFamily="34" charset="0"/>
              </a:rPr>
              <a:t>			- ½ </a:t>
            </a:r>
            <a:r>
              <a:rPr lang="fr-FR" sz="800" dirty="0">
                <a:latin typeface="Arial" pitchFamily="34" charset="0"/>
                <a:cs typeface="Arial" pitchFamily="34" charset="0"/>
              </a:rPr>
              <a:t>c. à café d’herbes de Provence</a:t>
            </a:r>
          </a:p>
          <a:p>
            <a:pPr>
              <a:spcBef>
                <a:spcPts val="0"/>
              </a:spcBef>
              <a:buNone/>
            </a:pPr>
            <a:r>
              <a:rPr lang="fr-FR" sz="800" dirty="0" smtClean="0">
                <a:latin typeface="Arial" pitchFamily="34" charset="0"/>
                <a:cs typeface="Arial" pitchFamily="34" charset="0"/>
              </a:rPr>
              <a:t>			- ½ </a:t>
            </a:r>
            <a:r>
              <a:rPr lang="fr-FR" sz="800" dirty="0">
                <a:latin typeface="Arial" pitchFamily="34" charset="0"/>
                <a:cs typeface="Arial" pitchFamily="34" charset="0"/>
              </a:rPr>
              <a:t>c. à café de cumin</a:t>
            </a:r>
          </a:p>
          <a:p>
            <a:pPr>
              <a:spcBef>
                <a:spcPts val="0"/>
              </a:spcBef>
              <a:buNone/>
            </a:pPr>
            <a:r>
              <a:rPr lang="fr-FR" sz="800" dirty="0" smtClean="0">
                <a:latin typeface="Arial" pitchFamily="34" charset="0"/>
                <a:cs typeface="Arial" pitchFamily="34" charset="0"/>
              </a:rPr>
              <a:t>			- 3 </a:t>
            </a:r>
            <a:r>
              <a:rPr lang="fr-FR" sz="800" dirty="0">
                <a:latin typeface="Arial" pitchFamily="34" charset="0"/>
                <a:cs typeface="Arial" pitchFamily="34" charset="0"/>
              </a:rPr>
              <a:t>c. à soupe d’huile d’olive</a:t>
            </a:r>
          </a:p>
          <a:p>
            <a:pPr>
              <a:spcBef>
                <a:spcPts val="0"/>
              </a:spcBef>
              <a:buNone/>
            </a:pPr>
            <a:r>
              <a:rPr lang="fr-FR" sz="800" dirty="0" smtClean="0">
                <a:latin typeface="Arial" pitchFamily="34" charset="0"/>
                <a:cs typeface="Arial" pitchFamily="34" charset="0"/>
              </a:rPr>
              <a:t>			- Sel</a:t>
            </a:r>
            <a:r>
              <a:rPr lang="fr-FR" sz="800" dirty="0">
                <a:latin typeface="Arial" pitchFamily="34" charset="0"/>
                <a:cs typeface="Arial" pitchFamily="34" charset="0"/>
              </a:rPr>
              <a:t>, </a:t>
            </a:r>
            <a:r>
              <a:rPr lang="fr-FR" sz="800" dirty="0" smtClean="0">
                <a:latin typeface="Arial" pitchFamily="34" charset="0"/>
                <a:cs typeface="Arial" pitchFamily="34" charset="0"/>
              </a:rPr>
              <a:t>poivre</a:t>
            </a:r>
            <a:endParaRPr lang="fr-FR" sz="800" dirty="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a:latin typeface="Arial" pitchFamily="34" charset="0"/>
                <a:cs typeface="Arial" pitchFamily="34" charset="0"/>
              </a:rPr>
              <a:t>une croix sur les tomates, les ébouillanter, les peler, les découper grossièrement. </a:t>
            </a:r>
            <a:r>
              <a:rPr lang="fr-FR" sz="800" dirty="0" smtClean="0">
                <a:latin typeface="Arial" pitchFamily="34" charset="0"/>
                <a:cs typeface="Arial" pitchFamily="34" charset="0"/>
              </a:rPr>
              <a:t>Réserver. Émincer </a:t>
            </a:r>
            <a:r>
              <a:rPr lang="fr-FR" sz="800" dirty="0">
                <a:latin typeface="Arial" pitchFamily="34" charset="0"/>
                <a:cs typeface="Arial" pitchFamily="34" charset="0"/>
              </a:rPr>
              <a:t>l’oignon et le faire dorer dans un faitout avec l’huile. Ajouter les tomates, l’ail écrasé, les herbes de Provence, le cumin, le sel et le poivre. Laisser réduire pendant 20 mn puis </a:t>
            </a:r>
            <a:r>
              <a:rPr lang="fr-FR" sz="800" dirty="0" smtClean="0">
                <a:latin typeface="Arial" pitchFamily="34" charset="0"/>
                <a:cs typeface="Arial" pitchFamily="34" charset="0"/>
              </a:rPr>
              <a:t>mixer. Émincer </a:t>
            </a:r>
            <a:r>
              <a:rPr lang="fr-FR" sz="800" dirty="0">
                <a:latin typeface="Arial" pitchFamily="34" charset="0"/>
                <a:cs typeface="Arial" pitchFamily="34" charset="0"/>
              </a:rPr>
              <a:t>finement le vert des bettes et le chou, les faire cuire à la vapeur 10 à 15mn</a:t>
            </a:r>
            <a:r>
              <a:rPr lang="fr-FR" sz="800" dirty="0" smtClean="0">
                <a:latin typeface="Arial" pitchFamily="34" charset="0"/>
                <a:cs typeface="Arial" pitchFamily="34" charset="0"/>
              </a:rPr>
              <a:t>.</a:t>
            </a:r>
            <a:r>
              <a:rPr lang="fr-FR" sz="800" dirty="0">
                <a:latin typeface="Arial" pitchFamily="34" charset="0"/>
                <a:cs typeface="Arial" pitchFamily="34" charset="0"/>
              </a:rPr>
              <a:t> </a:t>
            </a:r>
            <a:r>
              <a:rPr lang="fr-FR" sz="800" dirty="0" smtClean="0">
                <a:latin typeface="Arial" pitchFamily="34" charset="0"/>
                <a:cs typeface="Arial" pitchFamily="34" charset="0"/>
              </a:rPr>
              <a:t> Faire </a:t>
            </a:r>
            <a:r>
              <a:rPr lang="fr-FR" sz="800" dirty="0">
                <a:latin typeface="Arial" pitchFamily="34" charset="0"/>
                <a:cs typeface="Arial" pitchFamily="34" charset="0"/>
              </a:rPr>
              <a:t>4 petits pâtons, les pétrir rapidement puis les étaler séparément. Découper 4 cercles à l’aide d’assiettes à </a:t>
            </a:r>
            <a:r>
              <a:rPr lang="fr-FR" sz="800" dirty="0" smtClean="0">
                <a:latin typeface="Arial" pitchFamily="34" charset="0"/>
                <a:cs typeface="Arial" pitchFamily="34" charset="0"/>
              </a:rPr>
              <a:t>dessert. Battre </a:t>
            </a:r>
            <a:r>
              <a:rPr lang="fr-FR" sz="800" dirty="0">
                <a:latin typeface="Arial" pitchFamily="34" charset="0"/>
                <a:cs typeface="Arial" pitchFamily="34" charset="0"/>
              </a:rPr>
              <a:t>le jaune d’œuf avec un peu d’eau et, avec un pinceau, en passer sur tout le bord intérieur du </a:t>
            </a:r>
            <a:r>
              <a:rPr lang="fr-FR" sz="800" dirty="0" smtClean="0">
                <a:latin typeface="Arial" pitchFamily="34" charset="0"/>
                <a:cs typeface="Arial" pitchFamily="34" charset="0"/>
              </a:rPr>
              <a:t>cercle. Répartir </a:t>
            </a:r>
            <a:r>
              <a:rPr lang="fr-FR" sz="800" dirty="0">
                <a:latin typeface="Arial" pitchFamily="34" charset="0"/>
                <a:cs typeface="Arial" pitchFamily="34" charset="0"/>
              </a:rPr>
              <a:t>au centre des cercles la sauce, les légumes et le comté. Rabattre délicatement les bords de façons à former un chausson. Pincer les bords, dorer les chaussons au jaune d’œuf, les faire cuire 15mn à four chaud (180°C, th. 6 /7).</a:t>
            </a:r>
          </a:p>
          <a:p>
            <a:endParaRPr lang="fr-FR" sz="800" dirty="0"/>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r>
              <a:rPr lang="fr-FR" sz="1000" b="1" dirty="0" smtClean="0">
                <a:latin typeface="Arial" pitchFamily="34" charset="0"/>
                <a:cs typeface="Arial" pitchFamily="34" charset="0"/>
              </a:rPr>
              <a:t>GRATIN DE BETTES A LA PARMESANE</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8 personnes) :</a:t>
            </a:r>
            <a:br>
              <a:rPr lang="fr-FR" sz="800" dirty="0" smtClean="0">
                <a:latin typeface="Arial" pitchFamily="34" charset="0"/>
                <a:cs typeface="Arial" pitchFamily="34" charset="0"/>
              </a:rPr>
            </a:br>
            <a:r>
              <a:rPr lang="fr-FR" sz="800" dirty="0" smtClean="0">
                <a:latin typeface="Arial" pitchFamily="34" charset="0"/>
                <a:cs typeface="Arial" pitchFamily="34" charset="0"/>
              </a:rPr>
              <a:t> 		- 1,5 kg de bettes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 hachée </a:t>
            </a:r>
            <a:br>
              <a:rPr lang="fr-FR" sz="800" dirty="0" smtClean="0">
                <a:latin typeface="Arial" pitchFamily="34" charset="0"/>
                <a:cs typeface="Arial" pitchFamily="34" charset="0"/>
              </a:rPr>
            </a:br>
            <a:r>
              <a:rPr lang="fr-FR" sz="800" dirty="0" smtClean="0">
                <a:latin typeface="Arial" pitchFamily="34" charset="0"/>
                <a:cs typeface="Arial" pitchFamily="34" charset="0"/>
              </a:rPr>
              <a:t> 		- 80 g de parmesan râpé </a:t>
            </a:r>
            <a:br>
              <a:rPr lang="fr-FR" sz="800" dirty="0" smtClean="0">
                <a:latin typeface="Arial" pitchFamily="34" charset="0"/>
                <a:cs typeface="Arial" pitchFamily="34" charset="0"/>
              </a:rPr>
            </a:br>
            <a:r>
              <a:rPr lang="fr-FR" sz="800" dirty="0" smtClean="0">
                <a:latin typeface="Arial" pitchFamily="34" charset="0"/>
                <a:cs typeface="Arial" pitchFamily="34" charset="0"/>
              </a:rPr>
              <a:t> 		- 30 g de beurre + beurre pour le moule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béchamel :</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de beurre </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de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 		- 2 pincées de noix de muscade râpée </a:t>
            </a:r>
            <a:br>
              <a:rPr lang="fr-FR" sz="800" dirty="0" smtClean="0">
                <a:latin typeface="Arial" pitchFamily="34" charset="0"/>
                <a:cs typeface="Arial" pitchFamily="34" charset="0"/>
              </a:rPr>
            </a:br>
            <a:r>
              <a:rPr lang="fr-FR" sz="800" dirty="0" smtClean="0">
                <a:latin typeface="Arial" pitchFamily="34" charset="0"/>
                <a:cs typeface="Arial" pitchFamily="34" charset="0"/>
              </a:rPr>
              <a:t> 		- 50 cl de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Séparez les côtes et les feuilles des bettes.</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côtes à l'aide d'un couteau économe, coulez en tronçons.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Faites-les cuire à l'eau bouillante salée pendant 20 mn.</a:t>
            </a:r>
            <a:br>
              <a:rPr lang="fr-FR" sz="800" dirty="0" smtClean="0">
                <a:latin typeface="Arial" pitchFamily="34" charset="0"/>
                <a:cs typeface="Arial" pitchFamily="34" charset="0"/>
              </a:rPr>
            </a:br>
            <a:r>
              <a:rPr lang="fr-FR" sz="800" dirty="0" smtClean="0">
                <a:latin typeface="Arial" pitchFamily="34" charset="0"/>
                <a:cs typeface="Arial" pitchFamily="34" charset="0"/>
              </a:rPr>
              <a:t>Egouttez-les. Lavez les feuilles. Ciselez-les.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poêle, faites-les fondre à feu moyen avec l'huile et l'ail.</a:t>
            </a:r>
            <a:br>
              <a:rPr lang="fr-FR" sz="800" dirty="0" smtClean="0">
                <a:latin typeface="Arial" pitchFamily="34" charset="0"/>
                <a:cs typeface="Arial" pitchFamily="34" charset="0"/>
              </a:rPr>
            </a:br>
            <a:r>
              <a:rPr lang="fr-FR" sz="800" dirty="0" smtClean="0">
                <a:latin typeface="Arial" pitchFamily="34" charset="0"/>
                <a:cs typeface="Arial" pitchFamily="34" charset="0"/>
              </a:rPr>
              <a:t>Augmentez le feu pour faire évaporez l'eau. Réservez.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le four à 210° (thermostat 7). </a:t>
            </a:r>
            <a:br>
              <a:rPr lang="fr-FR" sz="800" dirty="0" smtClean="0">
                <a:latin typeface="Arial" pitchFamily="34" charset="0"/>
                <a:cs typeface="Arial" pitchFamily="34" charset="0"/>
              </a:rPr>
            </a:br>
            <a:r>
              <a:rPr lang="fr-FR" sz="800" dirty="0" smtClean="0">
                <a:latin typeface="Arial" pitchFamily="34" charset="0"/>
                <a:cs typeface="Arial" pitchFamily="34" charset="0"/>
              </a:rPr>
              <a:t>Pour la béchamel, faites fondre le beurre dans une casserole à feu doux. Ajoutez la farine et la muscade. Mélangez. Versez le lait. Faites épaissir. Salez, poivrez. Incorporez 40g de parmesan.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plat beurré, disposez la moitié de la béchamel puis le reste des côté. Finissez par la béchamel, 40g de parmesan puis 30g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Enfournez 20 mn.</a:t>
            </a:r>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TARTE AUX BETTES, AU THON ET A LA FÊTA</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(pour 4 personnes) : </a:t>
            </a:r>
            <a:br>
              <a:rPr lang="fr-FR" sz="800" dirty="0" smtClean="0">
                <a:latin typeface="Arial" pitchFamily="34" charset="0"/>
                <a:cs typeface="Arial" pitchFamily="34" charset="0"/>
              </a:rPr>
            </a:br>
            <a:r>
              <a:rPr lang="fr-FR" sz="800" dirty="0" smtClean="0">
                <a:latin typeface="Arial" pitchFamily="34" charset="0"/>
                <a:cs typeface="Arial" pitchFamily="34" charset="0"/>
              </a:rPr>
              <a:t> 		- 300 g de côtes de bettes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- 1 poignée de ciboulette </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crème fraîche </a:t>
            </a:r>
            <a:br>
              <a:rPr lang="fr-FR" sz="800" dirty="0" smtClean="0">
                <a:latin typeface="Arial" pitchFamily="34" charset="0"/>
                <a:cs typeface="Arial" pitchFamily="34" charset="0"/>
              </a:rPr>
            </a:br>
            <a:r>
              <a:rPr lang="fr-FR" sz="800" dirty="0" smtClean="0">
                <a:latin typeface="Arial" pitchFamily="34" charset="0"/>
                <a:cs typeface="Arial" pitchFamily="34" charset="0"/>
              </a:rPr>
              <a:t> 		- environ 150 g de fêta </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- 1 œuf </a:t>
            </a:r>
            <a:br>
              <a:rPr lang="fr-FR" sz="800" dirty="0" smtClean="0">
                <a:latin typeface="Arial" pitchFamily="34" charset="0"/>
                <a:cs typeface="Arial" pitchFamily="34" charset="0"/>
              </a:rPr>
            </a:br>
            <a:r>
              <a:rPr lang="fr-FR" sz="800" dirty="0" smtClean="0">
                <a:latin typeface="Arial" pitchFamily="34" charset="0"/>
                <a:cs typeface="Arial" pitchFamily="34" charset="0"/>
              </a:rPr>
              <a:t> 		- 1 pâte feuilletée </a:t>
            </a:r>
            <a:br>
              <a:rPr lang="fr-FR" sz="800" dirty="0" smtClean="0">
                <a:latin typeface="Arial" pitchFamily="34" charset="0"/>
                <a:cs typeface="Arial" pitchFamily="34" charset="0"/>
              </a:rPr>
            </a:br>
            <a:r>
              <a:rPr lang="fr-FR" sz="800" dirty="0" smtClean="0">
                <a:latin typeface="Arial" pitchFamily="34" charset="0"/>
                <a:cs typeface="Arial" pitchFamily="34" charset="0"/>
              </a:rPr>
              <a:t> 		- 1 boîte de thon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casserole d'eau bouillante, cuire les côtes de bettes coupées en morceaux pendant une dizaine de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l’œuf entier dans un saladier, ajouter sel, poivre, ciboulette, la crème et le lait.</a:t>
            </a:r>
            <a:br>
              <a:rPr lang="fr-FR" sz="800" dirty="0" smtClean="0">
                <a:latin typeface="Arial" pitchFamily="34" charset="0"/>
                <a:cs typeface="Arial" pitchFamily="34" charset="0"/>
              </a:rPr>
            </a:br>
            <a:r>
              <a:rPr lang="fr-FR" sz="800" dirty="0" smtClean="0">
                <a:latin typeface="Arial" pitchFamily="34" charset="0"/>
                <a:cs typeface="Arial" pitchFamily="34" charset="0"/>
              </a:rPr>
              <a:t>Disposer la pâte dans un plat à tarte, y mettre le thon émietté, les bettes, la fêta coupée en cubes.</a:t>
            </a:r>
            <a:br>
              <a:rPr lang="fr-FR" sz="800" dirty="0" smtClean="0">
                <a:latin typeface="Arial" pitchFamily="34" charset="0"/>
                <a:cs typeface="Arial" pitchFamily="34" charset="0"/>
              </a:rPr>
            </a:br>
            <a:r>
              <a:rPr lang="fr-FR" sz="800" dirty="0" smtClean="0">
                <a:latin typeface="Arial" pitchFamily="34" charset="0"/>
                <a:cs typeface="Arial" pitchFamily="34" charset="0"/>
              </a:rPr>
              <a:t>Puis verser le mélange à base d’œuf.</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Enfourner 30 mn, à 200 degrés.</a:t>
            </a:r>
          </a:p>
          <a:p>
            <a:pPr>
              <a:buNone/>
            </a:pPr>
            <a:r>
              <a:rPr lang="fr-FR" sz="800" i="1" dirty="0" smtClean="0">
                <a:latin typeface="Arial" pitchFamily="34" charset="0"/>
                <a:cs typeface="Arial" pitchFamily="34" charset="0"/>
              </a:rPr>
              <a:t>	Bien laisser égoutter les bettes, afin d’éviter d’avoir une pâte trop molle.</a:t>
            </a: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On peut relever le goût en ajoutant un peu de citron et du basilic.</a:t>
            </a:r>
            <a:endParaRPr lang="fr-FR" sz="800" dirty="0" smtClean="0">
              <a:latin typeface="Arial" pitchFamily="34" charset="0"/>
              <a:cs typeface="Arial" pitchFamily="34" charset="0"/>
            </a:endParaRPr>
          </a:p>
          <a:p>
            <a:endParaRPr lang="fr-FR" sz="800" dirty="0"/>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r>
              <a:rPr lang="fr-FR" sz="1000" b="1" dirty="0" smtClean="0">
                <a:latin typeface="Arial" pitchFamily="34" charset="0"/>
                <a:cs typeface="Arial" pitchFamily="34" charset="0"/>
              </a:rPr>
              <a:t>DOLMAS DE BETTE AU SAFRAN</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quelques feuilles de bettes</a:t>
            </a:r>
          </a:p>
          <a:p>
            <a:pPr>
              <a:buNone/>
            </a:pPr>
            <a:r>
              <a:rPr lang="fr-FR" sz="800" dirty="0" smtClean="0">
                <a:latin typeface="Arial" pitchFamily="34" charset="0"/>
                <a:cs typeface="Arial" pitchFamily="34" charset="0"/>
              </a:rPr>
              <a:t>	 		- 1 tasse de riz</a:t>
            </a:r>
          </a:p>
          <a:p>
            <a:pPr>
              <a:buNone/>
            </a:pPr>
            <a:r>
              <a:rPr lang="fr-FR" sz="800" dirty="0" smtClean="0">
                <a:latin typeface="Arial" pitchFamily="34" charset="0"/>
                <a:cs typeface="Arial" pitchFamily="34" charset="0"/>
              </a:rPr>
              <a:t>	 		- safran ou curcuma ou curry </a:t>
            </a:r>
          </a:p>
          <a:p>
            <a:pPr>
              <a:buNone/>
            </a:pPr>
            <a:r>
              <a:rPr lang="fr-FR" sz="800" dirty="0" smtClean="0">
                <a:latin typeface="Arial" pitchFamily="34" charset="0"/>
                <a:cs typeface="Arial" pitchFamily="34" charset="0"/>
              </a:rPr>
              <a:t>	 		- 500 g de tomates </a:t>
            </a:r>
          </a:p>
          <a:p>
            <a:pPr>
              <a:buNone/>
            </a:pPr>
            <a:r>
              <a:rPr lang="fr-FR" sz="800" dirty="0" smtClean="0">
                <a:latin typeface="Arial" pitchFamily="34" charset="0"/>
                <a:cs typeface="Arial" pitchFamily="34" charset="0"/>
              </a:rPr>
              <a:t>			   (ou tomate en conserve)</a:t>
            </a:r>
          </a:p>
          <a:p>
            <a:pPr>
              <a:buNone/>
            </a:pPr>
            <a:r>
              <a:rPr lang="fr-FR" sz="800" dirty="0" smtClean="0">
                <a:latin typeface="Arial" pitchFamily="34" charset="0"/>
                <a:cs typeface="Arial" pitchFamily="34" charset="0"/>
              </a:rPr>
              <a:t>	 		- huile d’olive, thym, laurier</a:t>
            </a:r>
          </a:p>
          <a:p>
            <a:pPr>
              <a:buNone/>
            </a:pPr>
            <a:r>
              <a:rPr lang="fr-FR" sz="800" dirty="0" smtClean="0">
                <a:latin typeface="Arial" pitchFamily="34" charset="0"/>
                <a:cs typeface="Arial" pitchFamily="34" charset="0"/>
              </a:rPr>
              <a:t>	 		- 50 g raisins de Corinthe</a:t>
            </a:r>
          </a:p>
          <a:p>
            <a:pPr>
              <a:buNone/>
            </a:pPr>
            <a:r>
              <a:rPr lang="fr-FR" sz="800" dirty="0" smtClean="0">
                <a:latin typeface="Arial" pitchFamily="34" charset="0"/>
                <a:cs typeface="Arial" pitchFamily="34" charset="0"/>
              </a:rPr>
              <a:t>	Pendant que le riz cuit à l’eau salée bien aromatisée par l’épice choisie, laver les feuilles de bettes </a:t>
            </a:r>
            <a:r>
              <a:rPr lang="fr-FR" sz="800" i="1" dirty="0" smtClean="0">
                <a:latin typeface="Arial" pitchFamily="34" charset="0"/>
                <a:cs typeface="Arial" pitchFamily="34" charset="0"/>
              </a:rPr>
              <a:t>(supprimer les cotes et les garder pour en faire un gratin par exemple) </a:t>
            </a:r>
            <a:r>
              <a:rPr lang="fr-FR" sz="800" dirty="0" smtClean="0">
                <a:latin typeface="Arial" pitchFamily="34" charset="0"/>
                <a:cs typeface="Arial" pitchFamily="34" charset="0"/>
              </a:rPr>
              <a:t>et les blanchir 2 mn dans l’eau bouillante.</a:t>
            </a:r>
          </a:p>
          <a:p>
            <a:pPr>
              <a:buNone/>
            </a:pPr>
            <a:r>
              <a:rPr lang="fr-FR" sz="800" dirty="0" smtClean="0">
                <a:latin typeface="Arial" pitchFamily="34" charset="0"/>
                <a:cs typeface="Arial" pitchFamily="34" charset="0"/>
              </a:rPr>
              <a:t>	Avec les tomates, préparer un coulis bien assaisonné de sel, de thym et de laurier, en les faisant cuire doucement dans une cocotte, à l’huile d’olive, jusqu’à ce qu’elles  s’écrasent. </a:t>
            </a:r>
          </a:p>
          <a:p>
            <a:pPr>
              <a:buNone/>
            </a:pPr>
            <a:r>
              <a:rPr lang="fr-FR" sz="800" dirty="0" smtClean="0">
                <a:latin typeface="Arial" pitchFamily="34" charset="0"/>
                <a:cs typeface="Arial" pitchFamily="34" charset="0"/>
              </a:rPr>
              <a:t>	Égoutter les feuilles de bettes, les étaler et les garnir de riz auquel on aura ajouté les raisins secs. .Refermer les feuilles sur elles-mêmes en formant de petits paquets.</a:t>
            </a:r>
          </a:p>
          <a:p>
            <a:pPr>
              <a:buNone/>
            </a:pPr>
            <a:r>
              <a:rPr lang="fr-FR" sz="800" dirty="0" smtClean="0">
                <a:latin typeface="Arial" pitchFamily="34" charset="0"/>
                <a:cs typeface="Arial" pitchFamily="34" charset="0"/>
              </a:rPr>
              <a:t>	Les mettre dans une cocotte, bien les rouler dans le coulis. Couvrir, laisser mijoter une heure.</a:t>
            </a:r>
            <a:br>
              <a:rPr lang="fr-FR" sz="800" dirty="0" smtClean="0">
                <a:latin typeface="Arial" pitchFamily="34" charset="0"/>
                <a:cs typeface="Arial" pitchFamily="34" charset="0"/>
              </a:rPr>
            </a:br>
            <a:r>
              <a:rPr lang="fr-FR" sz="800" dirty="0" smtClean="0">
                <a:latin typeface="Arial" pitchFamily="34" charset="0"/>
                <a:cs typeface="Arial" pitchFamily="34" charset="0"/>
              </a:rPr>
              <a:t>Servir les dolmas baignant dans leur sauce.</a:t>
            </a:r>
          </a:p>
          <a:p>
            <a:pPr>
              <a:buNone/>
            </a:pPr>
            <a:endParaRPr lang="fr-FR" sz="800" dirty="0" smtClean="0"/>
          </a:p>
          <a:p>
            <a:pPr>
              <a:buNone/>
            </a:pPr>
            <a:endParaRPr lang="fr-FR" sz="800" dirty="0" smtClean="0"/>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PAIN DE BETTES AU COULIS DE TOMATES</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400 g de feuilles de bettes</a:t>
            </a:r>
          </a:p>
          <a:p>
            <a:pPr>
              <a:buNone/>
            </a:pPr>
            <a:r>
              <a:rPr lang="fr-FR" sz="800" dirty="0" smtClean="0">
                <a:latin typeface="Arial" pitchFamily="34" charset="0"/>
                <a:cs typeface="Arial" pitchFamily="34" charset="0"/>
              </a:rPr>
              <a:t>	                 		-  70 g de beurre</a:t>
            </a:r>
          </a:p>
          <a:p>
            <a:pPr>
              <a:buNone/>
            </a:pPr>
            <a:r>
              <a:rPr lang="fr-FR" sz="800" dirty="0" smtClean="0">
                <a:latin typeface="Arial" pitchFamily="34" charset="0"/>
                <a:cs typeface="Arial" pitchFamily="34" charset="0"/>
              </a:rPr>
              <a:t>	                 		-  2 cuillères à soupe de farine</a:t>
            </a:r>
          </a:p>
          <a:p>
            <a:pPr>
              <a:buNone/>
            </a:pPr>
            <a:r>
              <a:rPr lang="fr-FR" sz="800" dirty="0" smtClean="0">
                <a:latin typeface="Arial" pitchFamily="34" charset="0"/>
                <a:cs typeface="Arial" pitchFamily="34" charset="0"/>
              </a:rPr>
              <a:t>	                  		- 300 ml de lait</a:t>
            </a:r>
          </a:p>
          <a:p>
            <a:pPr>
              <a:buNone/>
            </a:pPr>
            <a:r>
              <a:rPr lang="fr-FR" sz="800" dirty="0" smtClean="0">
                <a:latin typeface="Arial" pitchFamily="34" charset="0"/>
                <a:cs typeface="Arial" pitchFamily="34" charset="0"/>
              </a:rPr>
              <a:t>	                 		-  5 œufs</a:t>
            </a:r>
          </a:p>
          <a:p>
            <a:pPr>
              <a:buNone/>
            </a:pPr>
            <a:r>
              <a:rPr lang="fr-FR" sz="800" dirty="0" smtClean="0">
                <a:latin typeface="Arial" pitchFamily="34" charset="0"/>
                <a:cs typeface="Arial" pitchFamily="34" charset="0"/>
              </a:rPr>
              <a:t>			- 2 cuillères à soupe de crème</a:t>
            </a:r>
          </a:p>
          <a:p>
            <a:pPr>
              <a:buNone/>
            </a:pPr>
            <a:r>
              <a:rPr lang="fr-FR" sz="800" dirty="0" smtClean="0">
                <a:latin typeface="Arial" pitchFamily="34" charset="0"/>
                <a:cs typeface="Arial" pitchFamily="34" charset="0"/>
              </a:rPr>
              <a:t>	                  		- sel, poivre, muscade</a:t>
            </a:r>
          </a:p>
          <a:p>
            <a:pPr>
              <a:buNone/>
            </a:pPr>
            <a:r>
              <a:rPr lang="fr-FR" sz="800" dirty="0" smtClean="0">
                <a:latin typeface="Arial" pitchFamily="34" charset="0"/>
                <a:cs typeface="Arial" pitchFamily="34" charset="0"/>
              </a:rPr>
              <a:t>	Couper les feuilles de bettes en lamelles, les laver à grande eau et les faire cuire à l’eau bouillante salée pendant 10 mn.</a:t>
            </a:r>
          </a:p>
          <a:p>
            <a:pPr>
              <a:buNone/>
            </a:pPr>
            <a:r>
              <a:rPr lang="fr-FR" sz="800" dirty="0" smtClean="0">
                <a:latin typeface="Arial" pitchFamily="34" charset="0"/>
                <a:cs typeface="Arial" pitchFamily="34" charset="0"/>
              </a:rPr>
              <a:t>	Égoutter et presser pour extraire un maximum d’eau et les mixer en purée.</a:t>
            </a:r>
          </a:p>
          <a:p>
            <a:pPr>
              <a:buNone/>
            </a:pPr>
            <a:r>
              <a:rPr lang="fr-FR" sz="800" dirty="0" smtClean="0">
                <a:latin typeface="Arial" pitchFamily="34" charset="0"/>
                <a:cs typeface="Arial" pitchFamily="34" charset="0"/>
              </a:rPr>
              <a:t>	Faire une béchamel avec le beurre, la farine et le lait, ajouter les œufs, la crème et la purée de feuilles.</a:t>
            </a:r>
          </a:p>
          <a:p>
            <a:pPr>
              <a:buNone/>
            </a:pPr>
            <a:r>
              <a:rPr lang="fr-FR" sz="800" dirty="0" smtClean="0">
                <a:latin typeface="Arial" pitchFamily="34" charset="0"/>
                <a:cs typeface="Arial" pitchFamily="34" charset="0"/>
              </a:rPr>
              <a:t>	Verser l’ensemble dans un moule à soufflé ou à cake beurré, et cuire au bain-marie 40 à 45 mn dans un four th.7 (210°)</a:t>
            </a:r>
          </a:p>
          <a:p>
            <a:pPr>
              <a:buNone/>
            </a:pPr>
            <a:r>
              <a:rPr lang="fr-FR" sz="800" dirty="0" smtClean="0">
                <a:latin typeface="Arial" pitchFamily="34" charset="0"/>
                <a:cs typeface="Arial" pitchFamily="34" charset="0"/>
              </a:rPr>
              <a:t>	Démouler et servir avec un coulis de tomates.</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Variante : on peut remplacer les feuilles de bettes par des épinards ou de la laitue.</a:t>
            </a:r>
          </a:p>
          <a:p>
            <a:endParaRPr lang="fr-FR" sz="800" dirty="0">
              <a:latin typeface="Arial" pitchFamily="34" charset="0"/>
              <a:cs typeface="Arial" pitchFamily="34" charset="0"/>
            </a:endParaRPr>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r>
              <a:rPr lang="fr-FR" sz="1000" b="1" dirty="0" smtClean="0">
                <a:latin typeface="Arial" pitchFamily="34" charset="0"/>
                <a:cs typeface="Arial" pitchFamily="34" charset="0"/>
              </a:rPr>
              <a:t>BETTES AUX LARDONS EN GRATIN</a:t>
            </a: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i="1"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côtes de bettes</a:t>
            </a:r>
          </a:p>
          <a:p>
            <a:pPr>
              <a:buNone/>
            </a:pPr>
            <a:r>
              <a:rPr lang="fr-FR" sz="800" dirty="0" smtClean="0">
                <a:latin typeface="Arial" pitchFamily="34" charset="0"/>
                <a:cs typeface="Arial" pitchFamily="34" charset="0"/>
              </a:rPr>
              <a:t>		                	-  400 ml de lait écrémé</a:t>
            </a:r>
          </a:p>
          <a:p>
            <a:pPr>
              <a:buNone/>
            </a:pPr>
            <a:r>
              <a:rPr lang="fr-FR" sz="800" dirty="0" smtClean="0">
                <a:latin typeface="Arial" pitchFamily="34" charset="0"/>
                <a:cs typeface="Arial" pitchFamily="34" charset="0"/>
              </a:rPr>
              <a:t>		                 	- 200 g de lardons</a:t>
            </a:r>
          </a:p>
          <a:p>
            <a:pPr>
              <a:buNone/>
            </a:pPr>
            <a:r>
              <a:rPr lang="fr-FR" sz="800" dirty="0" smtClean="0">
                <a:latin typeface="Arial" pitchFamily="34" charset="0"/>
                <a:cs typeface="Arial" pitchFamily="34" charset="0"/>
              </a:rPr>
              <a:t>		                 	-  20 g de maïzena</a:t>
            </a:r>
          </a:p>
          <a:p>
            <a:pPr>
              <a:buNone/>
            </a:pPr>
            <a:r>
              <a:rPr lang="fr-FR" sz="800" dirty="0" smtClean="0">
                <a:latin typeface="Arial" pitchFamily="34" charset="0"/>
                <a:cs typeface="Arial" pitchFamily="34" charset="0"/>
              </a:rPr>
              <a:t>		                  	- 40 g d’emmenthal râpé</a:t>
            </a:r>
          </a:p>
          <a:p>
            <a:pPr>
              <a:buNone/>
            </a:pPr>
            <a:r>
              <a:rPr lang="fr-FR" sz="800" dirty="0" smtClean="0">
                <a:latin typeface="Arial" pitchFamily="34" charset="0"/>
                <a:cs typeface="Arial" pitchFamily="34" charset="0"/>
              </a:rPr>
              <a:t>		                  	- Sel, poivre, noix de muscade râpée</a:t>
            </a:r>
          </a:p>
          <a:p>
            <a:pPr>
              <a:buNone/>
            </a:pPr>
            <a:r>
              <a:rPr lang="fr-FR" sz="800" dirty="0" smtClean="0">
                <a:latin typeface="Arial" pitchFamily="34" charset="0"/>
                <a:cs typeface="Arial" pitchFamily="34" charset="0"/>
              </a:rPr>
              <a:t>	Couper les côtes de bettes en tronçons et les laver. Les faire cuire à l’eau bouillante salée pendant 20 minutes.</a:t>
            </a:r>
            <a:br>
              <a:rPr lang="fr-FR" sz="800" dirty="0" smtClean="0">
                <a:latin typeface="Arial" pitchFamily="34" charset="0"/>
                <a:cs typeface="Arial" pitchFamily="34" charset="0"/>
              </a:rPr>
            </a:br>
            <a:r>
              <a:rPr lang="fr-FR" sz="800" dirty="0" smtClean="0">
                <a:latin typeface="Arial" pitchFamily="34" charset="0"/>
                <a:cs typeface="Arial" pitchFamily="34" charset="0"/>
              </a:rPr>
              <a:t>Délayer la maïzena dans 100 ml de lait. </a:t>
            </a:r>
          </a:p>
          <a:p>
            <a:pPr>
              <a:buNone/>
            </a:pPr>
            <a:r>
              <a:rPr lang="fr-FR" sz="800" dirty="0" smtClean="0">
                <a:latin typeface="Arial" pitchFamily="34" charset="0"/>
                <a:cs typeface="Arial" pitchFamily="34" charset="0"/>
              </a:rPr>
              <a:t>	Dans une casserole, verser le lait restant, sel, poivre et noix de muscade. Amener à ébullition, ajouter le lait d’amidon et tourner jusqu’à ce que la sauce épaississe.</a:t>
            </a:r>
          </a:p>
          <a:p>
            <a:pPr>
              <a:buNone/>
            </a:pPr>
            <a:r>
              <a:rPr lang="fr-FR" sz="800" dirty="0" smtClean="0">
                <a:latin typeface="Arial" pitchFamily="34" charset="0"/>
                <a:cs typeface="Arial" pitchFamily="34" charset="0"/>
              </a:rPr>
              <a:t>	Faire revenir les lardons quelques minutes.</a:t>
            </a:r>
          </a:p>
          <a:p>
            <a:pPr>
              <a:buNone/>
            </a:pPr>
            <a:r>
              <a:rPr lang="fr-FR" sz="800" dirty="0" smtClean="0">
                <a:latin typeface="Arial" pitchFamily="34" charset="0"/>
                <a:cs typeface="Arial" pitchFamily="34" charset="0"/>
              </a:rPr>
              <a:t>	Disposer les côtes de bettes et les lardons dans un plat à four, napper avec la sauce béchamel et parsemer de fromage râpé.</a:t>
            </a:r>
          </a:p>
          <a:p>
            <a:pPr>
              <a:buNone/>
            </a:pPr>
            <a:r>
              <a:rPr lang="fr-FR" sz="800" dirty="0" smtClean="0">
                <a:latin typeface="Arial" pitchFamily="34" charset="0"/>
                <a:cs typeface="Arial" pitchFamily="34" charset="0"/>
              </a:rPr>
              <a:t>	Enfourner et faire gratiner. </a:t>
            </a:r>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BETTES À L’INDIENNE</a:t>
            </a:r>
          </a:p>
          <a:p>
            <a:pPr>
              <a:buNone/>
            </a:pPr>
            <a:r>
              <a:rPr lang="fr-FR" sz="800" i="1" dirty="0" smtClean="0">
                <a:latin typeface="Arial" pitchFamily="34" charset="0"/>
                <a:cs typeface="Arial" pitchFamily="34" charset="0"/>
              </a:rPr>
              <a:t>	</a:t>
            </a:r>
            <a:r>
              <a:rPr lang="fr-FR" sz="700" i="1" dirty="0" smtClean="0">
                <a:latin typeface="Arial" pitchFamily="34" charset="0"/>
                <a:cs typeface="Arial" pitchFamily="34" charset="0"/>
              </a:rPr>
              <a:t>Recette du jardin Plaine de Vie</a:t>
            </a:r>
            <a:endParaRPr lang="fr-FR" sz="7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bettes (côtes et feuilles)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 gousses d’ail</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c. à café de curry</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c. à café de cumin en poudre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½ c. à café de curcuma</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oignon</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jus d’un gros oignon</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une pincée de piment de Cayenne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- 2 c. à soupe d’huile, sel</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Séparez les côtes des feuilles. Lavez et coupez les bettes en morceaux. Faites chauffer l’huile dans une sauteuse. Ajoutez le cumin, le piment, l’ail et l’oignon émincés finement. Ajoutez les côtes de bettes, ainsi que le curcuma et le curry. Mélangez bien et ajoutez 20 cl d’eau.</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Couvrez et laissez cuire environ 10 minutes. Ajoutez ensuite les feuilles coupées grossièrement, salez et couvrez. Laissez cuire à feu doux pendant encore 10 minutes. Ajoutez le jus de citron à la fin de la cuisson. Vous pouvez également les servir avec du riz basmati.</a:t>
            </a:r>
            <a:endParaRPr lang="fr-FR" sz="800" b="1" dirty="0" smtClean="0">
              <a:latin typeface="Arial" pitchFamily="34" charset="0"/>
              <a:cs typeface="Arial" pitchFamily="34" charset="0"/>
            </a:endParaRPr>
          </a:p>
          <a:p>
            <a:endParaRPr lang="fr-FR" sz="800" dirty="0"/>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r>
              <a:rPr lang="fr-FR" sz="1000" b="1" dirty="0" smtClean="0">
                <a:latin typeface="Arial" pitchFamily="34" charset="0"/>
                <a:cs typeface="Arial" pitchFamily="34" charset="0"/>
              </a:rPr>
              <a:t>CAKE AUX BETTES, THON ET FÉTA</a:t>
            </a:r>
            <a:endParaRPr lang="fr-FR" sz="1000" dirty="0" smtClean="0">
              <a:latin typeface="Arial" pitchFamily="34" charset="0"/>
              <a:cs typeface="Arial" pitchFamily="34" charset="0"/>
            </a:endParaRPr>
          </a:p>
          <a:p>
            <a:pPr>
              <a:buNone/>
            </a:pPr>
            <a:r>
              <a:rPr lang="fr-FR" sz="800" i="1" dirty="0" smtClean="0">
                <a:latin typeface="Arial" pitchFamily="34" charset="0"/>
                <a:cs typeface="Arial" pitchFamily="34" charset="0"/>
              </a:rPr>
              <a:t>	</a:t>
            </a:r>
            <a:r>
              <a:rPr lang="fr-FR" sz="700" i="1" dirty="0" smtClean="0">
                <a:latin typeface="Arial" pitchFamily="34" charset="0"/>
                <a:cs typeface="Arial" pitchFamily="34" charset="0"/>
              </a:rPr>
              <a:t>Recette du jardin Plaine de Vie</a:t>
            </a:r>
            <a:endParaRPr lang="fr-FR" sz="7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- 120 g de thon (1 boîte)</a:t>
            </a:r>
          </a:p>
          <a:p>
            <a:pPr>
              <a:buNone/>
            </a:pPr>
            <a:r>
              <a:rPr lang="fr-FR" sz="800" dirty="0" smtClean="0">
                <a:latin typeface="Arial" pitchFamily="34" charset="0"/>
                <a:cs typeface="Arial" pitchFamily="34" charset="0"/>
              </a:rPr>
              <a:t>			- bettes fraîches</a:t>
            </a:r>
          </a:p>
          <a:p>
            <a:pPr>
              <a:buNone/>
            </a:pPr>
            <a:r>
              <a:rPr lang="fr-FR" sz="800" dirty="0" smtClean="0">
                <a:latin typeface="Arial" pitchFamily="34" charset="0"/>
                <a:cs typeface="Arial" pitchFamily="34" charset="0"/>
              </a:rPr>
              <a:t>			- 75 g de féta</a:t>
            </a:r>
          </a:p>
          <a:p>
            <a:pPr>
              <a:buNone/>
            </a:pPr>
            <a:r>
              <a:rPr lang="fr-FR" sz="800" dirty="0" smtClean="0">
                <a:latin typeface="Arial" pitchFamily="34" charset="0"/>
                <a:cs typeface="Arial" pitchFamily="34" charset="0"/>
              </a:rPr>
              <a:t>			- 150 g de farine</a:t>
            </a:r>
          </a:p>
          <a:p>
            <a:pPr>
              <a:buNone/>
            </a:pPr>
            <a:r>
              <a:rPr lang="fr-FR" sz="800" dirty="0" smtClean="0">
                <a:latin typeface="Arial" pitchFamily="34" charset="0"/>
                <a:cs typeface="Arial" pitchFamily="34" charset="0"/>
              </a:rPr>
              <a:t>			- 1 sachet de levure</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- 5 cl d’huile végétale</a:t>
            </a:r>
          </a:p>
          <a:p>
            <a:pPr>
              <a:buNone/>
            </a:pPr>
            <a:r>
              <a:rPr lang="fr-FR" sz="800" dirty="0" smtClean="0">
                <a:latin typeface="Arial" pitchFamily="34" charset="0"/>
                <a:cs typeface="Arial" pitchFamily="34" charset="0"/>
              </a:rPr>
              <a:t>			- 50 g de beurre</a:t>
            </a:r>
          </a:p>
          <a:p>
            <a:pPr>
              <a:buNone/>
            </a:pPr>
            <a:r>
              <a:rPr lang="fr-FR" sz="800" dirty="0" smtClean="0">
                <a:latin typeface="Arial" pitchFamily="34" charset="0"/>
                <a:cs typeface="Arial" pitchFamily="34" charset="0"/>
              </a:rPr>
              <a:t>			- 120 ml de lait</a:t>
            </a:r>
          </a:p>
          <a:p>
            <a:pPr>
              <a:buNone/>
            </a:pPr>
            <a:r>
              <a:rPr lang="fr-FR" sz="800" dirty="0" smtClean="0">
                <a:latin typeface="Arial" pitchFamily="34" charset="0"/>
                <a:cs typeface="Arial" pitchFamily="34" charset="0"/>
              </a:rPr>
              <a:t>			- muscade, sel et poivre</a:t>
            </a:r>
          </a:p>
          <a:p>
            <a:pPr>
              <a:buNone/>
            </a:pPr>
            <a:r>
              <a:rPr lang="fr-FR" sz="800" dirty="0" smtClean="0">
                <a:latin typeface="Arial" pitchFamily="34" charset="0"/>
                <a:cs typeface="Arial" pitchFamily="34" charset="0"/>
              </a:rPr>
              <a:t>	Dans une casserole d’eau salée, faire blanchir le vert des bettes, puis les sécher dans un torchon ou autre… Les faire ensuite revenir dans un peu de beurre à la poêle, et ajouter le thon émietté et la féta coupée en cubes. Laisser cuire environ 5 minutes. Dans un saladier, mélanger les œufs façon omelette, et y ajouter farine, levure, lait et huile. Incorporer le mélange bette-thon-féta, sel, poivre et muscade. Verser le tout dans un moule à cake non graissé et enfourner à 180°C pendant 45 mn.</a:t>
            </a:r>
          </a:p>
          <a:p>
            <a:pPr>
              <a:buNone/>
            </a:pP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896544"/>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LA TOURTE DE BETTES</a:t>
            </a:r>
          </a:p>
          <a:p>
            <a:pPr>
              <a:buNone/>
            </a:pPr>
            <a:r>
              <a:rPr lang="fr-FR" sz="700" i="1" dirty="0" smtClean="0">
                <a:solidFill>
                  <a:srgbClr val="402000"/>
                </a:solidFill>
                <a:latin typeface="Arial" pitchFamily="34" charset="0"/>
                <a:cs typeface="Arial" pitchFamily="34" charset="0"/>
              </a:rPr>
              <a:t>	Recette transmise par  le P.B.</a:t>
            </a:r>
            <a:endParaRPr lang="fr-FR" sz="700" i="1" dirty="0" smtClean="0"/>
          </a:p>
          <a:p>
            <a:pPr>
              <a:buNone/>
            </a:pPr>
            <a:r>
              <a:rPr lang="fr-FR" sz="800" dirty="0" smtClean="0"/>
              <a:t>	</a:t>
            </a:r>
            <a:r>
              <a:rPr lang="fr-FR" sz="800" dirty="0" smtClean="0">
                <a:latin typeface="Arial" pitchFamily="34" charset="0"/>
                <a:cs typeface="Arial" pitchFamily="34" charset="0"/>
              </a:rPr>
              <a:t>Ingrédients :</a:t>
            </a:r>
          </a:p>
          <a:p>
            <a:pPr>
              <a:spcBef>
                <a:spcPts val="100"/>
              </a:spcBef>
              <a:buNone/>
            </a:pPr>
            <a:r>
              <a:rPr lang="fr-FR" sz="800" i="1" dirty="0" smtClean="0">
                <a:latin typeface="Arial" pitchFamily="34" charset="0"/>
                <a:cs typeface="Arial" pitchFamily="34" charset="0"/>
              </a:rPr>
              <a:t>	Pour la pâte :</a:t>
            </a:r>
            <a:r>
              <a:rPr lang="fr-FR" sz="800" dirty="0" smtClean="0">
                <a:latin typeface="Arial" pitchFamily="34" charset="0"/>
                <a:cs typeface="Arial" pitchFamily="34" charset="0"/>
              </a:rPr>
              <a:t>	- 500g de farine</a:t>
            </a:r>
          </a:p>
          <a:p>
            <a:pPr>
              <a:spcBef>
                <a:spcPts val="100"/>
              </a:spcBef>
              <a:buNone/>
            </a:pPr>
            <a:r>
              <a:rPr lang="fr-FR" sz="800" dirty="0" smtClean="0">
                <a:latin typeface="Arial" pitchFamily="34" charset="0"/>
                <a:cs typeface="Arial" pitchFamily="34" charset="0"/>
              </a:rPr>
              <a:t>	 		- 180g d’huile d’olive</a:t>
            </a:r>
          </a:p>
          <a:p>
            <a:pPr>
              <a:spcBef>
                <a:spcPts val="100"/>
              </a:spcBef>
              <a:buNone/>
            </a:pPr>
            <a:r>
              <a:rPr lang="fr-FR" sz="800" dirty="0" smtClean="0">
                <a:latin typeface="Arial" pitchFamily="34" charset="0"/>
                <a:cs typeface="Arial" pitchFamily="34" charset="0"/>
              </a:rPr>
              <a:t>	 		- 150g de sucre</a:t>
            </a:r>
          </a:p>
          <a:p>
            <a:pPr>
              <a:spcBef>
                <a:spcPts val="100"/>
              </a:spcBef>
              <a:buNone/>
            </a:pPr>
            <a:r>
              <a:rPr lang="fr-FR" sz="800" dirty="0" smtClean="0">
                <a:latin typeface="Arial" pitchFamily="34" charset="0"/>
                <a:cs typeface="Arial" pitchFamily="34" charset="0"/>
              </a:rPr>
              <a:t>	 		- 2 œufs</a:t>
            </a:r>
          </a:p>
          <a:p>
            <a:pPr>
              <a:spcBef>
                <a:spcPts val="100"/>
              </a:spcBef>
              <a:buNone/>
            </a:pPr>
            <a:r>
              <a:rPr lang="fr-FR" sz="800" dirty="0" smtClean="0">
                <a:latin typeface="Arial" pitchFamily="34" charset="0"/>
                <a:cs typeface="Arial" pitchFamily="34" charset="0"/>
              </a:rPr>
              <a:t>	 		- 1 pincée de sel</a:t>
            </a:r>
          </a:p>
          <a:p>
            <a:pPr>
              <a:spcBef>
                <a:spcPts val="100"/>
              </a:spcBef>
              <a:buNone/>
            </a:pPr>
            <a:r>
              <a:rPr lang="fr-FR" sz="800" dirty="0" smtClean="0">
                <a:latin typeface="Arial" pitchFamily="34" charset="0"/>
                <a:cs typeface="Arial" pitchFamily="34" charset="0"/>
              </a:rPr>
              <a:t>	 		- 1 verre d’eau</a:t>
            </a:r>
          </a:p>
          <a:p>
            <a:pPr>
              <a:buNone/>
            </a:pPr>
            <a:r>
              <a:rPr lang="fr-FR" sz="800" dirty="0" smtClean="0">
                <a:latin typeface="Arial" pitchFamily="34" charset="0"/>
                <a:cs typeface="Arial" pitchFamily="34" charset="0"/>
              </a:rPr>
              <a:t>	Travaillez rapidement tous les ingrédients en ajoutant peu à peu de l’eau pour obtenir une pâte bien ferme. Laissez reposez au frais minimum 1 heure. </a:t>
            </a:r>
          </a:p>
          <a:p>
            <a:pPr>
              <a:spcBef>
                <a:spcPts val="100"/>
              </a:spcBef>
              <a:buNone/>
            </a:pPr>
            <a:r>
              <a:rPr lang="fr-FR" sz="800" i="1" dirty="0" smtClean="0">
                <a:latin typeface="Arial" pitchFamily="34" charset="0"/>
                <a:cs typeface="Arial" pitchFamily="34" charset="0"/>
              </a:rPr>
              <a:t>	Pour la farce :</a:t>
            </a:r>
            <a:r>
              <a:rPr lang="fr-FR" sz="800" dirty="0" smtClean="0">
                <a:latin typeface="Arial" pitchFamily="34" charset="0"/>
                <a:cs typeface="Arial" pitchFamily="34" charset="0"/>
              </a:rPr>
              <a:t>	- 1 bouquet de bettes jeunes et tendres</a:t>
            </a:r>
          </a:p>
          <a:p>
            <a:pPr>
              <a:spcBef>
                <a:spcPts val="100"/>
              </a:spcBef>
              <a:buNone/>
            </a:pPr>
            <a:r>
              <a:rPr lang="fr-FR" sz="800" dirty="0" smtClean="0">
                <a:latin typeface="Arial" pitchFamily="34" charset="0"/>
                <a:cs typeface="Arial" pitchFamily="34" charset="0"/>
              </a:rPr>
              <a:t>	 		- 50g de parmesan râpé</a:t>
            </a:r>
          </a:p>
          <a:p>
            <a:pPr>
              <a:spcBef>
                <a:spcPts val="100"/>
              </a:spcBef>
              <a:buNone/>
            </a:pPr>
            <a:r>
              <a:rPr lang="fr-FR" sz="800" dirty="0" smtClean="0">
                <a:latin typeface="Arial" pitchFamily="34" charset="0"/>
                <a:cs typeface="Arial" pitchFamily="34" charset="0"/>
              </a:rPr>
              <a:t>	 		- 1 c. à soupe d’huile d’olive</a:t>
            </a:r>
          </a:p>
          <a:p>
            <a:pPr>
              <a:spcBef>
                <a:spcPts val="100"/>
              </a:spcBef>
              <a:buNone/>
            </a:pPr>
            <a:r>
              <a:rPr lang="fr-FR" sz="800" dirty="0" smtClean="0">
                <a:latin typeface="Arial" pitchFamily="34" charset="0"/>
                <a:cs typeface="Arial" pitchFamily="34" charset="0"/>
              </a:rPr>
              <a:t> 			- 2 œufs</a:t>
            </a:r>
          </a:p>
          <a:p>
            <a:pPr>
              <a:spcBef>
                <a:spcPts val="100"/>
              </a:spcBef>
              <a:buNone/>
            </a:pPr>
            <a:r>
              <a:rPr lang="fr-FR" sz="800" dirty="0" smtClean="0">
                <a:latin typeface="Arial" pitchFamily="34" charset="0"/>
                <a:cs typeface="Arial" pitchFamily="34" charset="0"/>
              </a:rPr>
              <a:t>	 		- 1 pincée de poivre</a:t>
            </a:r>
          </a:p>
          <a:p>
            <a:pPr>
              <a:spcBef>
                <a:spcPts val="100"/>
              </a:spcBef>
              <a:buNone/>
            </a:pPr>
            <a:r>
              <a:rPr lang="fr-FR" sz="800" dirty="0" smtClean="0">
                <a:latin typeface="Arial" pitchFamily="34" charset="0"/>
                <a:cs typeface="Arial" pitchFamily="34" charset="0"/>
              </a:rPr>
              <a:t>	 		- 4 pommes</a:t>
            </a:r>
          </a:p>
          <a:p>
            <a:pPr>
              <a:spcBef>
                <a:spcPts val="100"/>
              </a:spcBef>
              <a:buNone/>
            </a:pPr>
            <a:r>
              <a:rPr lang="fr-FR" sz="800" dirty="0" smtClean="0">
                <a:latin typeface="Arial" pitchFamily="34" charset="0"/>
                <a:cs typeface="Arial" pitchFamily="34" charset="0"/>
              </a:rPr>
              <a:t>	 		- 100g de raisins sec</a:t>
            </a:r>
          </a:p>
          <a:p>
            <a:pPr>
              <a:spcBef>
                <a:spcPts val="100"/>
              </a:spcBef>
              <a:buNone/>
            </a:pPr>
            <a:r>
              <a:rPr lang="fr-FR" sz="800" dirty="0" smtClean="0">
                <a:latin typeface="Arial" pitchFamily="34" charset="0"/>
                <a:cs typeface="Arial" pitchFamily="34" charset="0"/>
              </a:rPr>
              <a:t>	 		- 100g de pignons</a:t>
            </a:r>
          </a:p>
          <a:p>
            <a:pPr>
              <a:spcBef>
                <a:spcPts val="100"/>
              </a:spcBef>
              <a:buNone/>
            </a:pPr>
            <a:r>
              <a:rPr lang="fr-FR" sz="800" dirty="0" smtClean="0">
                <a:latin typeface="Arial" pitchFamily="34" charset="0"/>
                <a:cs typeface="Arial" pitchFamily="34" charset="0"/>
              </a:rPr>
              <a:t>	 		- 150g de sucre cassonade</a:t>
            </a:r>
          </a:p>
          <a:p>
            <a:pPr>
              <a:spcBef>
                <a:spcPts val="100"/>
              </a:spcBef>
              <a:buNone/>
            </a:pPr>
            <a:r>
              <a:rPr lang="fr-FR" sz="800" dirty="0" smtClean="0">
                <a:latin typeface="Arial" pitchFamily="34" charset="0"/>
                <a:cs typeface="Arial" pitchFamily="34" charset="0"/>
              </a:rPr>
              <a:t>	 		- 5 cl de vieux marc de pays</a:t>
            </a:r>
          </a:p>
          <a:p>
            <a:pPr>
              <a:buNone/>
            </a:pPr>
            <a:r>
              <a:rPr lang="fr-FR" sz="800" dirty="0" smtClean="0">
                <a:latin typeface="Arial" pitchFamily="34" charset="0"/>
                <a:cs typeface="Arial" pitchFamily="34" charset="0"/>
              </a:rPr>
              <a:t>	Lavez à grande eau les feuilles de bettes, roulez-les ensemble puis détaillez les en lanières de 1 cm d’épaisseur environ. Faites macérer les raisins secs dans le vieux marc pendant 30mn. Dans un saladier mélangez les œufs avec le parmesan, le sucre, le poivre, les raisins, l’huile d’olive, les pignons et les verts de bettes. Huilez le moule à manqué, étalez les 2/3 de la pâte, garnissez-en le moule. Versez la préparation dedans. Épluchez les pommes et coupez chaque quartier en deux. Disposez régulièrement sur la farce. Étalez le 1/3 restant de la pâte et recouvrez-en la tourte. Dorez la surface avec du lait ou du jaune d’œuf. Roulez les bords de la pâte afin de bien souder la tourte. Faites cuire 50 à 60 mn dans un four préchauffé (thermostat 6). Cette tourte se mange tiède ou froide et se garde deux à trois jours au frais.</a:t>
            </a:r>
          </a:p>
          <a:p>
            <a:endParaRPr lang="fr-FR" sz="800" dirty="0"/>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p:txBody>
          <a:bodyPr/>
          <a:lstStyle/>
          <a:p>
            <a:r>
              <a:rPr lang="fr-FR" sz="1000" b="1" dirty="0" smtClean="0">
                <a:latin typeface="Arial" pitchFamily="34" charset="0"/>
                <a:cs typeface="Arial" pitchFamily="34" charset="0"/>
              </a:rPr>
              <a:t>VERTS DE BETTES EN OMELETTE</a:t>
            </a:r>
            <a:endParaRPr lang="fr-FR" sz="1000" dirty="0" smtClean="0">
              <a:latin typeface="Arial" pitchFamily="34" charset="0"/>
              <a:cs typeface="Arial" pitchFamily="34" charset="0"/>
            </a:endParaRPr>
          </a:p>
          <a:p>
            <a:pPr>
              <a:buNone/>
            </a:pPr>
            <a:r>
              <a:rPr lang="fr-FR" sz="600" i="1" dirty="0" smtClean="0">
                <a:latin typeface="Arial" pitchFamily="34" charset="0"/>
                <a:cs typeface="Arial" pitchFamily="34" charset="0"/>
              </a:rPr>
              <a:t>	</a:t>
            </a:r>
            <a:r>
              <a:rPr lang="fr-FR" sz="700" i="1" dirty="0" smtClean="0">
                <a:latin typeface="Arial" pitchFamily="34" charset="0"/>
                <a:cs typeface="Arial" pitchFamily="34" charset="0"/>
              </a:rPr>
              <a:t>Recette de l’agenda 2011 des Jardins de Cocagne</a:t>
            </a:r>
            <a:endParaRPr lang="fr-FR" sz="700" dirty="0" smtClean="0">
              <a:latin typeface="Arial" pitchFamily="34" charset="0"/>
              <a:cs typeface="Arial" pitchFamily="34" charset="0"/>
            </a:endParaRPr>
          </a:p>
          <a:p>
            <a:pPr>
              <a:buNone/>
            </a:pPr>
            <a:r>
              <a:rPr lang="fr-FR" sz="800" dirty="0" smtClean="0">
                <a:latin typeface="Arial" pitchFamily="34" charset="0"/>
                <a:cs typeface="Arial" pitchFamily="34" charset="0"/>
              </a:rPr>
              <a:t>	Pour 6 personnes</a:t>
            </a:r>
          </a:p>
          <a:p>
            <a:pPr>
              <a:buNone/>
            </a:pPr>
            <a:r>
              <a:rPr lang="fr-FR" sz="800" dirty="0" smtClean="0">
                <a:latin typeface="Arial" pitchFamily="34" charset="0"/>
                <a:cs typeface="Arial" pitchFamily="34" charset="0"/>
              </a:rPr>
              <a:t>	20 minutes de préparation</a:t>
            </a:r>
          </a:p>
          <a:p>
            <a:pPr>
              <a:buNone/>
            </a:pPr>
            <a:r>
              <a:rPr lang="fr-FR" sz="800" dirty="0" smtClean="0">
                <a:latin typeface="Arial" pitchFamily="34" charset="0"/>
                <a:cs typeface="Arial" pitchFamily="34" charset="0"/>
              </a:rPr>
              <a:t>	25 minutes de cuisson</a:t>
            </a:r>
          </a:p>
          <a:p>
            <a:pPr>
              <a:buNone/>
            </a:pPr>
            <a:r>
              <a:rPr lang="fr-FR" sz="800" dirty="0" smtClean="0">
                <a:latin typeface="Arial" pitchFamily="34" charset="0"/>
                <a:cs typeface="Arial" pitchFamily="34" charset="0"/>
              </a:rPr>
              <a:t>	Ingrédients :		- 1 botte de bettes (pour les feuilles)</a:t>
            </a:r>
          </a:p>
          <a:p>
            <a:pPr>
              <a:buNone/>
            </a:pPr>
            <a:r>
              <a:rPr lang="fr-FR" sz="800" dirty="0" smtClean="0">
                <a:latin typeface="Arial" pitchFamily="34" charset="0"/>
                <a:cs typeface="Arial" pitchFamily="34" charset="0"/>
              </a:rPr>
              <a:t>			- 12 œufs</a:t>
            </a:r>
          </a:p>
          <a:p>
            <a:pPr>
              <a:buNone/>
            </a:pPr>
            <a:r>
              <a:rPr lang="fr-FR" sz="800" dirty="0" smtClean="0">
                <a:latin typeface="Arial" pitchFamily="34" charset="0"/>
                <a:cs typeface="Arial" pitchFamily="34" charset="0"/>
              </a:rPr>
              <a:t>			- 100 g de gruyère râpé</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- 2 c. à s. d’huile d’olive</a:t>
            </a:r>
          </a:p>
          <a:p>
            <a:pPr>
              <a:buNone/>
            </a:pPr>
            <a:r>
              <a:rPr lang="fr-FR" sz="800" dirty="0" smtClean="0">
                <a:latin typeface="Arial" pitchFamily="34" charset="0"/>
                <a:cs typeface="Arial" pitchFamily="34" charset="0"/>
              </a:rPr>
              <a:t>			- 30 g de beurre, sel et 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Pelez et émincez l’oignon. Faites-le revenir à feu doux dans l’huile d’olive pendant 20 minutes. Préparez les bettes. Séparez les tiges des feuilles. Lavez les feuilles –les verts- et coupez-les en morceaux. (Les côtes de bettes peuvent servir pour faire un autre plat) Faites cuire les feuilles dans une casserole d’eau bouillante salée pendant 15 mn. Égouttez-les. Dans un saladier, battez les œufs en omelette. Salez, poivrez. Ajoutez l’oignon et le gruyère râpé. Dans une grande poêle, versez les bettes et faites revenir 2 mn. Ajoutez le contenu du saladier. Laissez cuire à feu vif 8 mn supplémentaires, en détachant de la poêle les bords de l’omelette. Celle-ci doit être dorée à l’extérieur et baveuse au centre. Pliez en deux et faites glisser sur un plat.</a:t>
            </a: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608512"/>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GRATIN DE BLETTES de Madame Jessica</a:t>
            </a:r>
          </a:p>
          <a:p>
            <a:pPr>
              <a:buNone/>
            </a:pPr>
            <a:r>
              <a:rPr lang="fr-FR" sz="800" dirty="0" smtClean="0">
                <a:latin typeface="Arial" pitchFamily="34" charset="0"/>
                <a:cs typeface="Arial" pitchFamily="34" charset="0"/>
              </a:rPr>
              <a:t>	Ingrédients (4 Portions) : 	- 1 kg de blettes</a:t>
            </a:r>
          </a:p>
          <a:p>
            <a:pPr>
              <a:buNone/>
            </a:pPr>
            <a:r>
              <a:rPr lang="fr-FR" sz="800" dirty="0" smtClean="0">
                <a:latin typeface="Arial" pitchFamily="34" charset="0"/>
                <a:cs typeface="Arial" pitchFamily="34" charset="0"/>
              </a:rPr>
              <a:t>			- 1 ou 2 gousses d’ail</a:t>
            </a:r>
          </a:p>
          <a:p>
            <a:pPr>
              <a:buNone/>
            </a:pPr>
            <a:r>
              <a:rPr lang="fr-FR" sz="800" dirty="0" smtClean="0">
                <a:latin typeface="Arial" pitchFamily="34" charset="0"/>
                <a:cs typeface="Arial" pitchFamily="34" charset="0"/>
              </a:rPr>
              <a:t>			- 1 bonne c; à soupe de persil haché</a:t>
            </a:r>
          </a:p>
          <a:p>
            <a:pPr>
              <a:buNone/>
            </a:pPr>
            <a:r>
              <a:rPr lang="fr-FR" sz="800" dirty="0" smtClean="0">
                <a:latin typeface="Arial" pitchFamily="34" charset="0"/>
                <a:cs typeface="Arial" pitchFamily="34" charset="0"/>
              </a:rPr>
              <a:t>			- 1 verre de lait</a:t>
            </a:r>
          </a:p>
          <a:p>
            <a:pPr>
              <a:buNone/>
            </a:pPr>
            <a:r>
              <a:rPr lang="fr-FR" sz="800" dirty="0" smtClean="0">
                <a:latin typeface="Arial" pitchFamily="34" charset="0"/>
                <a:cs typeface="Arial" pitchFamily="34" charset="0"/>
              </a:rPr>
              <a:t>			- 1 morceau de pain</a:t>
            </a:r>
          </a:p>
          <a:p>
            <a:pPr>
              <a:buNone/>
            </a:pPr>
            <a:r>
              <a:rPr lang="fr-FR" sz="800" dirty="0" smtClean="0">
                <a:latin typeface="Arial" pitchFamily="34" charset="0"/>
                <a:cs typeface="Arial" pitchFamily="34" charset="0"/>
              </a:rPr>
              <a:t>			- 30 g de beurre</a:t>
            </a:r>
          </a:p>
          <a:p>
            <a:pPr>
              <a:buNone/>
            </a:pPr>
            <a:r>
              <a:rPr lang="fr-FR" sz="800" dirty="0" smtClean="0">
                <a:latin typeface="Arial" pitchFamily="34" charset="0"/>
                <a:cs typeface="Arial" pitchFamily="34" charset="0"/>
              </a:rPr>
              <a:t>			- 20 cl crème fraîche fleurette</a:t>
            </a:r>
          </a:p>
          <a:p>
            <a:pPr>
              <a:buNone/>
            </a:pPr>
            <a:r>
              <a:rPr lang="fr-FR" sz="800" dirty="0" smtClean="0">
                <a:latin typeface="Arial" pitchFamily="34" charset="0"/>
                <a:cs typeface="Arial" pitchFamily="34" charset="0"/>
              </a:rPr>
              <a:t>			- un morceau de comté</a:t>
            </a:r>
          </a:p>
          <a:p>
            <a:pPr>
              <a:buNone/>
            </a:pPr>
            <a:r>
              <a:rPr lang="fr-FR" sz="800" dirty="0" smtClean="0">
                <a:latin typeface="Arial" pitchFamily="34" charset="0"/>
                <a:cs typeface="Arial" pitchFamily="34" charset="0"/>
              </a:rPr>
              <a:t>			- sel, 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Nettoyer et couper en tronçons les feuilles et les côtes de blettes,</a:t>
            </a:r>
          </a:p>
          <a:p>
            <a:pPr>
              <a:lnSpc>
                <a:spcPct val="150000"/>
              </a:lnSpc>
              <a:buNone/>
            </a:pPr>
            <a:r>
              <a:rPr lang="fr-FR" sz="800" dirty="0" smtClean="0">
                <a:latin typeface="Arial" pitchFamily="34" charset="0"/>
                <a:cs typeface="Arial" pitchFamily="34" charset="0"/>
              </a:rPr>
              <a:t>	les cuire dans un peu d'eau pendant 10 à 15 min.</a:t>
            </a:r>
          </a:p>
          <a:p>
            <a:pPr>
              <a:lnSpc>
                <a:spcPct val="150000"/>
              </a:lnSpc>
              <a:buNone/>
            </a:pPr>
            <a:r>
              <a:rPr lang="fr-FR" sz="800" dirty="0" smtClean="0">
                <a:latin typeface="Arial" pitchFamily="34" charset="0"/>
                <a:cs typeface="Arial" pitchFamily="34" charset="0"/>
              </a:rPr>
              <a:t>	Faire tremper le pain dans le lait.</a:t>
            </a:r>
          </a:p>
          <a:p>
            <a:pPr>
              <a:lnSpc>
                <a:spcPct val="150000"/>
              </a:lnSpc>
              <a:buNone/>
            </a:pPr>
            <a:r>
              <a:rPr lang="fr-FR" sz="800" dirty="0" smtClean="0">
                <a:latin typeface="Arial" pitchFamily="34" charset="0"/>
                <a:cs typeface="Arial" pitchFamily="34" charset="0"/>
              </a:rPr>
              <a:t>	Bien égoutter les blettes.</a:t>
            </a:r>
          </a:p>
          <a:p>
            <a:pPr>
              <a:lnSpc>
                <a:spcPct val="150000"/>
              </a:lnSpc>
              <a:buNone/>
            </a:pPr>
            <a:r>
              <a:rPr lang="fr-FR" sz="800" dirty="0" smtClean="0">
                <a:latin typeface="Arial" pitchFamily="34" charset="0"/>
                <a:cs typeface="Arial" pitchFamily="34" charset="0"/>
              </a:rPr>
              <a:t>	Mixer le pain, l’ail et le persil dans le lait avec du sel et du poivre.</a:t>
            </a:r>
          </a:p>
          <a:p>
            <a:pPr>
              <a:lnSpc>
                <a:spcPct val="150000"/>
              </a:lnSpc>
              <a:buNone/>
            </a:pPr>
            <a:r>
              <a:rPr lang="fr-FR" sz="800" dirty="0" smtClean="0">
                <a:latin typeface="Arial" pitchFamily="34" charset="0"/>
                <a:cs typeface="Arial" pitchFamily="34" charset="0"/>
              </a:rPr>
              <a:t>	Faire fondre le beurre dans une sauteuse, puis faire revenir les</a:t>
            </a:r>
          </a:p>
          <a:p>
            <a:pPr>
              <a:lnSpc>
                <a:spcPct val="150000"/>
              </a:lnSpc>
              <a:buNone/>
            </a:pPr>
            <a:r>
              <a:rPr lang="fr-FR" sz="800" dirty="0" smtClean="0">
                <a:latin typeface="Arial" pitchFamily="34" charset="0"/>
                <a:cs typeface="Arial" pitchFamily="34" charset="0"/>
              </a:rPr>
              <a:t>	blettes pendant 5 min, ajouter le mélange de pain, d'ail et de</a:t>
            </a:r>
          </a:p>
          <a:p>
            <a:pPr>
              <a:lnSpc>
                <a:spcPct val="150000"/>
              </a:lnSpc>
              <a:buNone/>
            </a:pPr>
            <a:r>
              <a:rPr lang="fr-FR" sz="800" dirty="0" smtClean="0">
                <a:latin typeface="Arial" pitchFamily="34" charset="0"/>
                <a:cs typeface="Arial" pitchFamily="34" charset="0"/>
              </a:rPr>
              <a:t>	persil puis la crème.</a:t>
            </a:r>
          </a:p>
          <a:p>
            <a:pPr>
              <a:lnSpc>
                <a:spcPct val="150000"/>
              </a:lnSpc>
              <a:buNone/>
            </a:pPr>
            <a:r>
              <a:rPr lang="fr-FR" sz="800" dirty="0" smtClean="0">
                <a:latin typeface="Arial" pitchFamily="34" charset="0"/>
                <a:cs typeface="Arial" pitchFamily="34" charset="0"/>
              </a:rPr>
              <a:t>	Vérifier l'assaisonnement, cuire 2 min.</a:t>
            </a:r>
          </a:p>
          <a:p>
            <a:pPr>
              <a:lnSpc>
                <a:spcPct val="150000"/>
              </a:lnSpc>
              <a:buNone/>
            </a:pPr>
            <a:r>
              <a:rPr lang="fr-FR" sz="800" dirty="0" smtClean="0">
                <a:latin typeface="Arial" pitchFamily="34" charset="0"/>
                <a:cs typeface="Arial" pitchFamily="34" charset="0"/>
              </a:rPr>
              <a:t>	Hors du feu, ajouter du comté râpé, mélanger et verser dans un</a:t>
            </a:r>
          </a:p>
          <a:p>
            <a:pPr>
              <a:lnSpc>
                <a:spcPct val="150000"/>
              </a:lnSpc>
              <a:buNone/>
            </a:pPr>
            <a:r>
              <a:rPr lang="fr-FR" sz="800" dirty="0" smtClean="0">
                <a:latin typeface="Arial" pitchFamily="34" charset="0"/>
                <a:cs typeface="Arial" pitchFamily="34" charset="0"/>
              </a:rPr>
              <a:t>	plat à gratin. Couvrir de comté râpé.</a:t>
            </a:r>
          </a:p>
          <a:p>
            <a:pPr>
              <a:lnSpc>
                <a:spcPct val="150000"/>
              </a:lnSpc>
              <a:buNone/>
            </a:pPr>
            <a:r>
              <a:rPr lang="fr-FR" sz="800" dirty="0" smtClean="0">
                <a:latin typeface="Arial" pitchFamily="34" charset="0"/>
                <a:cs typeface="Arial" pitchFamily="34" charset="0"/>
              </a:rPr>
              <a:t>	Mettre au four à 180°, thermostat 6, 20 à 30 min, jusqu'à ce que</a:t>
            </a:r>
          </a:p>
          <a:p>
            <a:pPr>
              <a:lnSpc>
                <a:spcPct val="150000"/>
              </a:lnSpc>
              <a:buNone/>
            </a:pPr>
            <a:r>
              <a:rPr lang="fr-FR" sz="800" dirty="0" smtClean="0">
                <a:latin typeface="Arial" pitchFamily="34" charset="0"/>
                <a:cs typeface="Arial" pitchFamily="34" charset="0"/>
              </a:rPr>
              <a:t>	ce soit doré.</a:t>
            </a:r>
            <a:endParaRPr lang="fr-FR" sz="800" dirty="0">
              <a:latin typeface="Arial" pitchFamily="34" charset="0"/>
              <a:cs typeface="Arial" pitchFamily="34" charset="0"/>
            </a:endParaRPr>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990600" y="1828800"/>
            <a:ext cx="3810000" cy="4336504"/>
          </a:xfrm>
        </p:spPr>
        <p:txBody>
          <a:bodyPr/>
          <a:lstStyle/>
          <a:p>
            <a:r>
              <a:rPr lang="fr-FR" sz="1000" b="1" dirty="0" smtClean="0">
                <a:latin typeface="Arial" pitchFamily="34" charset="0"/>
                <a:cs typeface="Arial" pitchFamily="34" charset="0"/>
              </a:rPr>
              <a:t>BRICKS AUX BLETTES</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700" i="1" dirty="0" smtClean="0">
                <a:latin typeface="Arial" pitchFamily="34" charset="0"/>
                <a:cs typeface="Arial" pitchFamily="34" charset="0"/>
              </a:rPr>
              <a:t>Recette transmise par Christelle BIRY</a:t>
            </a:r>
          </a:p>
          <a:p>
            <a:pPr>
              <a:buNone/>
            </a:pPr>
            <a:r>
              <a:rPr lang="fr-FR" sz="800" dirty="0" smtClean="0">
                <a:latin typeface="Arial" pitchFamily="34" charset="0"/>
                <a:cs typeface="Arial" pitchFamily="34" charset="0"/>
              </a:rPr>
              <a:t>	Ingrédients :		- 8 feuilles de brick</a:t>
            </a:r>
            <a:br>
              <a:rPr lang="fr-FR" sz="800" dirty="0" smtClean="0">
                <a:latin typeface="Arial" pitchFamily="34" charset="0"/>
                <a:cs typeface="Arial" pitchFamily="34" charset="0"/>
              </a:rPr>
            </a:br>
            <a:r>
              <a:rPr lang="fr-FR" sz="800" dirty="0" smtClean="0">
                <a:latin typeface="Arial" pitchFamily="34" charset="0"/>
                <a:cs typeface="Arial" pitchFamily="34" charset="0"/>
              </a:rPr>
              <a:t>		- 1 kg de blettes lavées &amp; bien 		   égouttées</a:t>
            </a:r>
            <a:br>
              <a:rPr lang="fr-FR" sz="800" dirty="0" smtClean="0">
                <a:latin typeface="Arial" pitchFamily="34" charset="0"/>
                <a:cs typeface="Arial" pitchFamily="34" charset="0"/>
              </a:rPr>
            </a:br>
            <a:r>
              <a:rPr lang="fr-FR" sz="800" dirty="0" smtClean="0">
                <a:latin typeface="Arial" pitchFamily="34" charset="0"/>
                <a:cs typeface="Arial" pitchFamily="34" charset="0"/>
              </a:rPr>
              <a:t>		- 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sel/poivre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- 1 gousse d'ail</a:t>
            </a:r>
          </a:p>
          <a:p>
            <a:pPr>
              <a:buNone/>
            </a:pPr>
            <a:r>
              <a:rPr lang="fr-FR" sz="800" dirty="0" smtClean="0">
                <a:latin typeface="Arial" pitchFamily="34" charset="0"/>
                <a:cs typeface="Arial" pitchFamily="34" charset="0"/>
              </a:rPr>
              <a:t>			- 1 petit oignon ou échalote</a:t>
            </a:r>
          </a:p>
          <a:p>
            <a:pPr>
              <a:buNone/>
            </a:pP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Préchauffez votre four à 200°. Émincer les blettes. Faire suer l'oignon et ajouter les blettes. Couvrir pour les faire tomber et découvrir pour terminer la cuisson. Ajouter l'ail, sel et poivre et le plus selon vos envies vers la fin de cuisson. Egoutter avec une écumoire Mixez les blettes grossièrement.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Déposez la farce sur votre feuille de brick, vous avez plusieurs possibilités de pliage. Voir sur l'emballage des bricks ou sur internet...</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vos triangles sur une plaque recouverte de papier cuisson, </a:t>
            </a:r>
            <a:br>
              <a:rPr lang="fr-FR" sz="800" dirty="0" smtClean="0">
                <a:latin typeface="Arial" pitchFamily="34" charset="0"/>
                <a:cs typeface="Arial" pitchFamily="34" charset="0"/>
              </a:rPr>
            </a:br>
            <a:r>
              <a:rPr lang="fr-FR" sz="800" dirty="0" smtClean="0">
                <a:latin typeface="Arial" pitchFamily="34" charset="0"/>
                <a:cs typeface="Arial" pitchFamily="34" charset="0"/>
              </a:rPr>
              <a:t>A l'aide d'un pinceau, passez un peu d'huile d'olive dessus afin que vos bricks prennent une belle couleur, </a:t>
            </a:r>
            <a:br>
              <a:rPr lang="fr-FR" sz="800" dirty="0" smtClean="0">
                <a:latin typeface="Arial" pitchFamily="34" charset="0"/>
                <a:cs typeface="Arial" pitchFamily="34" charset="0"/>
              </a:rPr>
            </a:br>
            <a:r>
              <a:rPr lang="fr-FR" sz="800" dirty="0" smtClean="0">
                <a:latin typeface="Arial" pitchFamily="34" charset="0"/>
                <a:cs typeface="Arial" pitchFamily="34" charset="0"/>
              </a:rPr>
              <a:t>Mettre au four durant environ 8 minutes mais surveillez : il ne faut pas qu'elles brûlent. </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Les plus selon les envies: fromage de chèvre, mozzarella, crème épaisse, pignons de pin,....</a:t>
            </a:r>
          </a:p>
          <a:p>
            <a:pPr>
              <a:buNone/>
            </a:pPr>
            <a:endParaRPr lang="fr-FR" sz="800" dirty="0" smtClean="0">
              <a:latin typeface="Arial" pitchFamily="34" charset="0"/>
              <a:cs typeface="Arial" pitchFamily="34" charset="0"/>
            </a:endParaRPr>
          </a:p>
          <a:p>
            <a:pPr>
              <a:buNone/>
            </a:pPr>
            <a:r>
              <a:rPr lang="fr-FR" sz="800" i="1" dirty="0" smtClean="0">
                <a:latin typeface="Arial" pitchFamily="34" charset="0"/>
                <a:cs typeface="Arial" pitchFamily="34" charset="0"/>
              </a:rPr>
              <a:t>	Exemple d'ingrédients :</a:t>
            </a: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Bricks au vert de blette et au chèvre :</a:t>
            </a:r>
            <a:endParaRPr lang="fr-FR" sz="1000" dirty="0" smtClean="0">
              <a:latin typeface="Arial" pitchFamily="34" charset="0"/>
              <a:cs typeface="Arial" pitchFamily="34" charset="0"/>
            </a:endParaRPr>
          </a:p>
          <a:p>
            <a:pPr>
              <a:buNone/>
            </a:pPr>
            <a:r>
              <a:rPr lang="fr-FR" sz="800" dirty="0" smtClean="0">
                <a:latin typeface="Arial" pitchFamily="34" charset="0"/>
                <a:cs typeface="Arial" pitchFamily="34" charset="0"/>
              </a:rPr>
              <a:t>		- 1 botte de vert de blettes </a:t>
            </a:r>
          </a:p>
          <a:p>
            <a:pPr>
              <a:buNone/>
            </a:pPr>
            <a:r>
              <a:rPr lang="fr-FR" sz="800" dirty="0" smtClean="0">
                <a:latin typeface="Arial" pitchFamily="34" charset="0"/>
                <a:cs typeface="Arial" pitchFamily="34" charset="0"/>
              </a:rPr>
              <a:t>		- 8 feuilles de brick </a:t>
            </a:r>
          </a:p>
          <a:p>
            <a:pPr>
              <a:buNone/>
            </a:pPr>
            <a:r>
              <a:rPr lang="fr-FR" sz="800" dirty="0" smtClean="0">
                <a:latin typeface="Arial" pitchFamily="34" charset="0"/>
                <a:cs typeface="Arial" pitchFamily="34" charset="0"/>
              </a:rPr>
              <a:t>		- 1 fromage de chèvre type buche ou ricotta</a:t>
            </a:r>
            <a:endParaRPr lang="fr-FR" sz="800" dirty="0">
              <a:latin typeface="Arial" pitchFamily="34" charset="0"/>
              <a:cs typeface="Arial" pitchFamily="34" charset="0"/>
            </a:endParaRPr>
          </a:p>
        </p:txBody>
      </p:sp>
      <p:sp>
        <p:nvSpPr>
          <p:cNvPr id="4" name="Espace réservé du contenu 3"/>
          <p:cNvSpPr>
            <a:spLocks noGrp="1"/>
          </p:cNvSpPr>
          <p:nvPr>
            <p:ph sz="half" idx="2"/>
          </p:nvPr>
        </p:nvSpPr>
        <p:spPr>
          <a:xfrm>
            <a:off x="4953000" y="1628800"/>
            <a:ext cx="3810000" cy="4314800"/>
          </a:xfrm>
        </p:spPr>
        <p:txBody>
          <a:bodyPr/>
          <a:lstStyle/>
          <a:p>
            <a:pPr>
              <a:buNone/>
            </a:pPr>
            <a:endParaRPr lang="fr-FR" sz="800" dirty="0" smtClean="0">
              <a:latin typeface="Arial" pitchFamily="34" charset="0"/>
              <a:cs typeface="Arial" pitchFamily="34" charset="0"/>
            </a:endParaRPr>
          </a:p>
          <a:p>
            <a:r>
              <a:rPr lang="fr-FR" sz="1000" b="1" dirty="0" smtClean="0">
                <a:latin typeface="Arial" pitchFamily="34" charset="0"/>
                <a:cs typeface="Arial" pitchFamily="34" charset="0"/>
              </a:rPr>
              <a:t>POTAGE DE BLETTES</a:t>
            </a:r>
            <a:endParaRPr lang="fr-FR" sz="1000" dirty="0" smtClean="0">
              <a:latin typeface="Arial" pitchFamily="34" charset="0"/>
              <a:cs typeface="Arial" pitchFamily="34" charset="0"/>
            </a:endParaRPr>
          </a:p>
          <a:p>
            <a:pPr>
              <a:buNone/>
            </a:pPr>
            <a:r>
              <a:rPr lang="fr-FR" sz="700" dirty="0" smtClean="0">
                <a:latin typeface="Arial" pitchFamily="34" charset="0"/>
                <a:cs typeface="Arial" pitchFamily="34" charset="0"/>
              </a:rPr>
              <a:t>	</a:t>
            </a:r>
            <a:r>
              <a:rPr lang="fr-FR" sz="700" i="1" dirty="0" smtClean="0">
                <a:latin typeface="Arial" pitchFamily="34" charset="0"/>
                <a:cs typeface="Arial" pitchFamily="34" charset="0"/>
              </a:rPr>
              <a:t>Recette transmise par Christelle BIRY</a:t>
            </a:r>
          </a:p>
          <a:p>
            <a:pPr>
              <a:buNone/>
            </a:pPr>
            <a:r>
              <a:rPr lang="fr-FR" sz="800" i="1" dirty="0" smtClean="0">
                <a:latin typeface="Arial" pitchFamily="34" charset="0"/>
                <a:cs typeface="Arial" pitchFamily="34" charset="0"/>
              </a:rPr>
              <a:t>	En entrée pour 4 pers.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Les feuilles des blettes</a:t>
            </a:r>
          </a:p>
          <a:p>
            <a:pPr>
              <a:buNone/>
            </a:pPr>
            <a:r>
              <a:rPr lang="fr-FR" sz="800" dirty="0" smtClean="0">
                <a:latin typeface="Arial" pitchFamily="34" charset="0"/>
                <a:cs typeface="Arial" pitchFamily="34" charset="0"/>
              </a:rPr>
              <a:t>			- 2 carottes + 1 pomme de terre 		   moyenne</a:t>
            </a:r>
          </a:p>
          <a:p>
            <a:pPr>
              <a:buNone/>
            </a:pPr>
            <a:r>
              <a:rPr lang="fr-FR" sz="800" dirty="0" smtClean="0">
                <a:latin typeface="Arial" pitchFamily="34" charset="0"/>
                <a:cs typeface="Arial" pitchFamily="34" charset="0"/>
              </a:rPr>
              <a:t>			- ~ 75 cl de bouillon de légumes</a:t>
            </a:r>
          </a:p>
          <a:p>
            <a:pPr>
              <a:buNone/>
            </a:pP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Laver tous les légumes. </a:t>
            </a:r>
          </a:p>
          <a:p>
            <a:pPr>
              <a:buNone/>
            </a:pPr>
            <a:r>
              <a:rPr lang="fr-FR" sz="800" dirty="0" smtClean="0">
                <a:latin typeface="Arial" pitchFamily="34" charset="0"/>
                <a:cs typeface="Arial" pitchFamily="34" charset="0"/>
              </a:rPr>
              <a:t>	Éplucher la pomme de terre. Inutile d'éplucher les carottes si elles sont bio ! </a:t>
            </a:r>
          </a:p>
          <a:p>
            <a:pPr>
              <a:buNone/>
            </a:pPr>
            <a:r>
              <a:rPr lang="fr-FR" sz="800" dirty="0" smtClean="0">
                <a:latin typeface="Arial" pitchFamily="34" charset="0"/>
                <a:cs typeface="Arial" pitchFamily="34" charset="0"/>
              </a:rPr>
              <a:t>	Cuire le tout dans une cocotte minute pendant quelques minutes. </a:t>
            </a:r>
          </a:p>
          <a:p>
            <a:pPr>
              <a:buNone/>
            </a:pPr>
            <a:r>
              <a:rPr lang="fr-FR" sz="800" dirty="0" smtClean="0">
                <a:latin typeface="Arial" pitchFamily="34" charset="0"/>
                <a:cs typeface="Arial" pitchFamily="34" charset="0"/>
              </a:rPr>
              <a:t>	Mixer. Déguster.</a:t>
            </a:r>
          </a:p>
          <a:p>
            <a:endParaRPr lang="fr-FR" sz="800" dirty="0">
              <a:latin typeface="Arial" pitchFamily="34" charset="0"/>
              <a:cs typeface="Arial" pitchFamily="34" charset="0"/>
            </a:endParaRPr>
          </a:p>
        </p:txBody>
      </p:sp>
      <p:sp>
        <p:nvSpPr>
          <p:cNvPr id="5" name="Titre 1"/>
          <p:cNvSpPr>
            <a:spLocks noGrp="1"/>
          </p:cNvSpPr>
          <p:nvPr>
            <p:ph type="title"/>
          </p:nvPr>
        </p:nvSpPr>
        <p:spPr/>
        <p:txBody>
          <a:bodyPr/>
          <a:lstStyle/>
          <a:p>
            <a:pPr algn="r"/>
            <a:r>
              <a:rPr lang="fr-FR" sz="2400" dirty="0" smtClean="0"/>
              <a:t>BETTES</a:t>
            </a:r>
            <a:endParaRPr lang="fr-FR" sz="2400" dirty="0"/>
          </a:p>
        </p:txBody>
      </p:sp>
      <p:pic>
        <p:nvPicPr>
          <p:cNvPr id="6" name="Picture 2"/>
          <p:cNvPicPr>
            <a:picLocks noChangeAspect="1" noChangeArrowheads="1"/>
          </p:cNvPicPr>
          <p:nvPr/>
        </p:nvPicPr>
        <p:blipFill>
          <a:blip r:embed="rId3" cstate="print"/>
          <a:srcRect/>
          <a:stretch>
            <a:fillRect/>
          </a:stretch>
        </p:blipFill>
        <p:spPr bwMode="auto">
          <a:xfrm>
            <a:off x="5076056" y="476672"/>
            <a:ext cx="1378487" cy="1080000"/>
          </a:xfrm>
          <a:prstGeom prst="rect">
            <a:avLst/>
          </a:prstGeom>
          <a:noFill/>
          <a:ln w="9525">
            <a:noFill/>
            <a:miter lim="800000"/>
            <a:headEnd/>
            <a:tailEnd/>
          </a:ln>
        </p:spPr>
      </p:pic>
      <p:pic>
        <p:nvPicPr>
          <p:cNvPr id="7" name="Picture 4" descr="logo jardins du giessen 081210"/>
          <p:cNvPicPr>
            <a:picLocks noChangeAspect="1" noChangeArrowheads="1"/>
          </p:cNvPicPr>
          <p:nvPr/>
        </p:nvPicPr>
        <p:blipFill>
          <a:blip r:embed="rId4" cstate="print"/>
          <a:srcRect/>
          <a:stretch>
            <a:fillRect/>
          </a:stretch>
        </p:blipFill>
        <p:spPr bwMode="auto">
          <a:xfrm>
            <a:off x="1115616" y="332656"/>
            <a:ext cx="2245617" cy="1152000"/>
          </a:xfrm>
          <a:prstGeom prst="rect">
            <a:avLst/>
          </a:prstGeom>
          <a:noFill/>
          <a:ln w="9525">
            <a:noFill/>
            <a:miter lim="800000"/>
            <a:headEnd/>
            <a:tailEnd/>
          </a:ln>
        </p:spPr>
      </p:pic>
      <p:sp>
        <p:nvSpPr>
          <p:cNvPr id="8" name="Espace réservé du numéro de diapositive 7"/>
          <p:cNvSpPr>
            <a:spLocks noGrp="1"/>
          </p:cNvSpPr>
          <p:nvPr>
            <p:ph type="sldNum" sz="quarter" idx="12"/>
          </p:nvPr>
        </p:nvSpPr>
        <p:spPr/>
        <p:txBody>
          <a:bodyPr/>
          <a:lstStyle/>
          <a:p>
            <a:fld id="{2A2363DF-7F9D-4232-AD20-F4C72F26FB13}" type="slidenum">
              <a:rPr lang="fr-FR" smtClean="0"/>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1934</TotalTime>
  <Words>113</Words>
  <Application>Microsoft Office PowerPoint</Application>
  <PresentationFormat>Affichage à l'écran (4:3)</PresentationFormat>
  <Paragraphs>254</Paragraphs>
  <Slides>10</Slides>
  <Notes>9</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10</vt:i4>
      </vt:variant>
    </vt:vector>
  </HeadingPairs>
  <TitlesOfParts>
    <vt:vector size="13" baseType="lpstr">
      <vt:lpstr>Modèle - Bloc note</vt:lpstr>
      <vt:lpstr>Microsoft Excel Worksheet</vt:lpstr>
      <vt:lpstr>Feuille de calcul</vt:lpstr>
      <vt:lpstr>  </vt:lpstr>
      <vt:lpstr>BETTES</vt:lpstr>
      <vt:lpstr>BETTES</vt:lpstr>
      <vt:lpstr>BETTES</vt:lpstr>
      <vt:lpstr>BETTES</vt:lpstr>
      <vt:lpstr>BETTES</vt:lpstr>
      <vt:lpstr>BETTES</vt:lpstr>
      <vt:lpstr>BETTES</vt:lpstr>
      <vt:lpstr>BETTES</vt:lpstr>
      <vt:lpstr>BETTES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Cathie</cp:lastModifiedBy>
  <cp:revision>51</cp:revision>
  <dcterms:created xsi:type="dcterms:W3CDTF">2011-06-13T09:41:35Z</dcterms:created>
  <dcterms:modified xsi:type="dcterms:W3CDTF">2013-11-21T05:13:38Z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