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9"/>
  </p:notesMasterIdLst>
  <p:handoutMasterIdLst>
    <p:handoutMasterId r:id="rId20"/>
  </p:handoutMasterIdLst>
  <p:sldIdLst>
    <p:sldId id="267" r:id="rId2"/>
    <p:sldId id="262" r:id="rId3"/>
    <p:sldId id="258" r:id="rId4"/>
    <p:sldId id="259" r:id="rId5"/>
    <p:sldId id="260" r:id="rId6"/>
    <p:sldId id="261" r:id="rId7"/>
    <p:sldId id="264" r:id="rId8"/>
    <p:sldId id="265" r:id="rId9"/>
    <p:sldId id="266"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8896" autoAdjust="0"/>
  </p:normalViewPr>
  <p:slideViewPr>
    <p:cSldViewPr>
      <p:cViewPr>
        <p:scale>
          <a:sx n="150" d="100"/>
          <a:sy n="150" d="100"/>
        </p:scale>
        <p:origin x="738" y="13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09/04/2013</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dirty="0"/>
          </a:p>
        </p:txBody>
      </p:sp>
    </p:spTree>
    <p:extLst>
      <p:ext uri="{BB962C8B-B14F-4D97-AF65-F5344CB8AC3E}">
        <p14:creationId xmlns:p14="http://schemas.microsoft.com/office/powerpoint/2010/main" val="14848456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dirty="0"/>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dirty="0"/>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dirty="0"/>
          </a:p>
        </p:txBody>
      </p:sp>
    </p:spTree>
    <p:extLst>
      <p:ext uri="{BB962C8B-B14F-4D97-AF65-F5344CB8AC3E}">
        <p14:creationId xmlns:p14="http://schemas.microsoft.com/office/powerpoint/2010/main" val="228807747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11</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12</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13</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14</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15</a:t>
            </a:fld>
            <a:endParaRPr 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16</a:t>
            </a:fld>
            <a:endParaRPr lang="fr-F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17</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6</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7</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8</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9</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10</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dirty="0"/>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dirty="0"/>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dirty="0"/>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dirty="0"/>
          </a:p>
        </p:txBody>
      </p:sp>
      <p:sp>
        <p:nvSpPr>
          <p:cNvPr id="5" name="Espace réservé du pied de page 4"/>
          <p:cNvSpPr>
            <a:spLocks noGrp="1"/>
          </p:cNvSpPr>
          <p:nvPr>
            <p:ph type="ftr" sz="quarter" idx="11"/>
          </p:nvPr>
        </p:nvSpPr>
        <p:spPr/>
        <p:txBody>
          <a:bodyPr/>
          <a:lstStyle>
            <a:lvl1pPr>
              <a:defRPr/>
            </a:lvl1pPr>
          </a:lstStyle>
          <a:p>
            <a:endParaRPr lang="fr-FR" dirty="0"/>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dirty="0"/>
          </a:p>
        </p:txBody>
      </p:sp>
      <p:sp>
        <p:nvSpPr>
          <p:cNvPr id="8" name="Espace réservé du pied de page 7"/>
          <p:cNvSpPr>
            <a:spLocks noGrp="1"/>
          </p:cNvSpPr>
          <p:nvPr>
            <p:ph type="ftr" sz="quarter" idx="11"/>
          </p:nvPr>
        </p:nvSpPr>
        <p:spPr/>
        <p:txBody>
          <a:bodyPr/>
          <a:lstStyle>
            <a:lvl1pPr>
              <a:defRPr/>
            </a:lvl1pPr>
          </a:lstStyle>
          <a:p>
            <a:endParaRPr lang="fr-FR" dirty="0"/>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dirty="0"/>
          </a:p>
        </p:txBody>
      </p:sp>
      <p:sp>
        <p:nvSpPr>
          <p:cNvPr id="4" name="Espace réservé du pied de page 3"/>
          <p:cNvSpPr>
            <a:spLocks noGrp="1"/>
          </p:cNvSpPr>
          <p:nvPr>
            <p:ph type="ftr" sz="quarter" idx="11"/>
          </p:nvPr>
        </p:nvSpPr>
        <p:spPr/>
        <p:txBody>
          <a:bodyPr/>
          <a:lstStyle>
            <a:lvl1pPr>
              <a:defRPr/>
            </a:lvl1pPr>
          </a:lstStyle>
          <a:p>
            <a:endParaRPr lang="fr-FR" dirty="0"/>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dirty="0"/>
          </a:p>
        </p:txBody>
      </p:sp>
      <p:sp>
        <p:nvSpPr>
          <p:cNvPr id="3" name="Espace réservé du pied de page 2"/>
          <p:cNvSpPr>
            <a:spLocks noGrp="1"/>
          </p:cNvSpPr>
          <p:nvPr>
            <p:ph type="ftr" sz="quarter" idx="11"/>
          </p:nvPr>
        </p:nvSpPr>
        <p:spPr/>
        <p:txBody>
          <a:bodyPr/>
          <a:lstStyle>
            <a:lvl1pPr>
              <a:defRPr/>
            </a:lvl1pPr>
          </a:lstStyle>
          <a:p>
            <a:endParaRPr lang="fr-FR" dirty="0"/>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dirty="0"/>
          </a:p>
        </p:txBody>
      </p:sp>
      <p:sp>
        <p:nvSpPr>
          <p:cNvPr id="6" name="Espace réservé du pied de page 5"/>
          <p:cNvSpPr>
            <a:spLocks noGrp="1"/>
          </p:cNvSpPr>
          <p:nvPr>
            <p:ph type="ftr" sz="quarter" idx="11"/>
          </p:nvPr>
        </p:nvSpPr>
        <p:spPr/>
        <p:txBody>
          <a:bodyPr/>
          <a:lstStyle>
            <a:lvl1pPr>
              <a:defRPr/>
            </a:lvl1pPr>
          </a:lstStyle>
          <a:p>
            <a:endParaRPr lang="fr-FR" dirty="0"/>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dirty="0"/>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dirty="0"/>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dirty="0"/>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dirty="0"/>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package" Target="../embeddings/Microsoft_Excel_Worksheet1.xlsx"/><Relationship Id="rId7"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2.xlsx"/><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dirty="0"/>
          </a:p>
        </p:txBody>
      </p:sp>
      <p:graphicFrame>
        <p:nvGraphicFramePr>
          <p:cNvPr id="8" name="Objet 7"/>
          <p:cNvGraphicFramePr>
            <a:graphicFrameLocks noChangeAspect="1"/>
          </p:cNvGraphicFramePr>
          <p:nvPr/>
        </p:nvGraphicFramePr>
        <p:xfrm>
          <a:off x="1692275" y="1557339"/>
          <a:ext cx="2943225" cy="4463950"/>
        </p:xfrm>
        <a:graphic>
          <a:graphicData uri="http://schemas.openxmlformats.org/presentationml/2006/ole">
            <mc:AlternateContent xmlns:mc="http://schemas.openxmlformats.org/markup-compatibility/2006">
              <mc:Choice xmlns:v="urn:schemas-microsoft-com:vml" Requires="v">
                <p:oleObj spid="_x0000_s1034" name="Feuille de calcul" r:id="rId3" imgW="2752650" imgH="2943225" progId="Excel.Sheet.12">
                  <p:embed/>
                </p:oleObj>
              </mc:Choice>
              <mc:Fallback>
                <p:oleObj name="Feuille de calcul" r:id="rId3" imgW="2752650" imgH="2943225" progId="Excel.Sheet.12">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2275" y="1557339"/>
                        <a:ext cx="2943225" cy="4463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mc:AlternateContent xmlns:mc="http://schemas.openxmlformats.org/markup-compatibility/2006">
              <mc:Choice xmlns:v="urn:schemas-microsoft-com:vml" Requires="v">
                <p:oleObj spid="_x0000_s1035" name="Feuille de calcul" r:id="rId5" imgW="2752650" imgH="2628900" progId="Excel.Sheet.12">
                  <p:embed/>
                </p:oleObj>
              </mc:Choice>
              <mc:Fallback>
                <p:oleObj name="Feuille de calcul" r:id="rId5" imgW="2752650" imgH="2628900" progId="Excel.Shee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4048" y="1556792"/>
                        <a:ext cx="2943225" cy="44641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1" name="Picture 4" descr="logo jardins du giessen 081210"/>
          <p:cNvPicPr>
            <a:picLocks noChangeAspect="1" noChangeArrowheads="1"/>
          </p:cNvPicPr>
          <p:nvPr/>
        </p:nvPicPr>
        <p:blipFill>
          <a:blip r:embed="rId7" cstate="print"/>
          <a:srcRect/>
          <a:stretch>
            <a:fillRect/>
          </a:stretch>
        </p:blipFill>
        <p:spPr bwMode="auto">
          <a:xfrm>
            <a:off x="1115616" y="332656"/>
            <a:ext cx="2245617" cy="1152000"/>
          </a:xfrm>
          <a:prstGeom prst="rect">
            <a:avLst/>
          </a:prstGeom>
          <a:noFill/>
          <a:ln w="9525">
            <a:noFill/>
            <a:miter lim="800000"/>
            <a:headEnd/>
            <a:tailEnd/>
          </a:ln>
        </p:spPr>
      </p:pic>
      <p:pic>
        <p:nvPicPr>
          <p:cNvPr id="12" name="Picture 2"/>
          <p:cNvPicPr>
            <a:picLocks noChangeAspect="1" noChangeArrowheads="1"/>
          </p:cNvPicPr>
          <p:nvPr/>
        </p:nvPicPr>
        <p:blipFill>
          <a:blip r:embed="rId8" cstate="print"/>
          <a:srcRect/>
          <a:stretch>
            <a:fillRect/>
          </a:stretch>
        </p:blipFill>
        <p:spPr bwMode="auto">
          <a:xfrm>
            <a:off x="4211960" y="404664"/>
            <a:ext cx="1351508" cy="1080000"/>
          </a:xfrm>
          <a:prstGeom prst="rect">
            <a:avLst/>
          </a:prstGeom>
          <a:noFill/>
          <a:ln w="9525">
            <a:noFill/>
            <a:miter lim="800000"/>
            <a:headEnd/>
            <a:tailEnd/>
          </a:ln>
        </p:spPr>
      </p:pic>
      <p:sp>
        <p:nvSpPr>
          <p:cNvPr id="13" name="Rectangle 12"/>
          <p:cNvSpPr/>
          <p:nvPr/>
        </p:nvSpPr>
        <p:spPr>
          <a:xfrm>
            <a:off x="5652120" y="620688"/>
            <a:ext cx="2808312" cy="461665"/>
          </a:xfrm>
          <a:prstGeom prst="rect">
            <a:avLst/>
          </a:prstGeom>
        </p:spPr>
        <p:txBody>
          <a:bodyPr wrap="square">
            <a:spAutoFit/>
          </a:bodyPr>
          <a:lstStyle/>
          <a:p>
            <a:pPr algn="r"/>
            <a:r>
              <a:rPr lang="fr-FR" dirty="0" smtClean="0"/>
              <a:t>CAROTTES</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10</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GALETTES DE CAROTTES AU FROMAGE </a:t>
            </a:r>
            <a:endParaRPr lang="fr-FR" sz="800" dirty="0" smtClean="0">
              <a:latin typeface="Arial" pitchFamily="34" charset="0"/>
              <a:cs typeface="Arial" pitchFamily="34" charset="0"/>
            </a:endParaRPr>
          </a:p>
          <a:p>
            <a:pPr>
              <a:buNone/>
            </a:pPr>
            <a:r>
              <a:rPr lang="fr-FR" sz="700" i="1" dirty="0" smtClean="0">
                <a:latin typeface="Arial" pitchFamily="34" charset="0"/>
                <a:cs typeface="Arial" pitchFamily="34" charset="0"/>
              </a:rPr>
              <a:t>	Recette transmise par le P.B.</a:t>
            </a:r>
            <a:endParaRPr lang="fr-FR" sz="700" dirty="0" smtClean="0">
              <a:latin typeface="Arial" pitchFamily="34" charset="0"/>
              <a:cs typeface="Arial" pitchFamily="34" charset="0"/>
            </a:endParaRPr>
          </a:p>
          <a:p>
            <a:pPr>
              <a:buNone/>
            </a:pPr>
            <a:r>
              <a:rPr lang="fr-FR" sz="800" dirty="0" smtClean="0">
                <a:latin typeface="Arial" pitchFamily="34" charset="0"/>
                <a:cs typeface="Arial" pitchFamily="34" charset="0"/>
              </a:rPr>
              <a:t>	Préparation : 30 mn		Cuisson : 10 mn</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4 personnes) : </a:t>
            </a:r>
            <a:br>
              <a:rPr lang="fr-FR" sz="800" dirty="0" smtClean="0">
                <a:latin typeface="Arial" pitchFamily="34" charset="0"/>
                <a:cs typeface="Arial" pitchFamily="34" charset="0"/>
              </a:rPr>
            </a:br>
            <a:r>
              <a:rPr lang="fr-FR" sz="800" dirty="0" smtClean="0">
                <a:latin typeface="Arial" pitchFamily="34" charset="0"/>
                <a:cs typeface="Arial" pitchFamily="34" charset="0"/>
              </a:rPr>
              <a:t>		- 3 œufs </a:t>
            </a:r>
            <a:br>
              <a:rPr lang="fr-FR" sz="800" dirty="0" smtClean="0">
                <a:latin typeface="Arial" pitchFamily="34" charset="0"/>
                <a:cs typeface="Arial" pitchFamily="34" charset="0"/>
              </a:rPr>
            </a:br>
            <a:r>
              <a:rPr lang="fr-FR" sz="800" dirty="0" smtClean="0">
                <a:latin typeface="Arial" pitchFamily="34" charset="0"/>
                <a:cs typeface="Arial" pitchFamily="34" charset="0"/>
              </a:rPr>
              <a:t>		- 10 cl de crème liquide </a:t>
            </a:r>
            <a:br>
              <a:rPr lang="fr-FR" sz="800" dirty="0" smtClean="0">
                <a:latin typeface="Arial" pitchFamily="34" charset="0"/>
                <a:cs typeface="Arial" pitchFamily="34" charset="0"/>
              </a:rPr>
            </a:br>
            <a:r>
              <a:rPr lang="fr-FR" sz="800" dirty="0" smtClean="0">
                <a:latin typeface="Arial" pitchFamily="34" charset="0"/>
                <a:cs typeface="Arial" pitchFamily="34" charset="0"/>
              </a:rPr>
              <a:t>		- 50 g de farine </a:t>
            </a:r>
            <a:br>
              <a:rPr lang="fr-FR" sz="800" dirty="0" smtClean="0">
                <a:latin typeface="Arial" pitchFamily="34" charset="0"/>
                <a:cs typeface="Arial" pitchFamily="34" charset="0"/>
              </a:rPr>
            </a:br>
            <a:r>
              <a:rPr lang="fr-FR" sz="800" dirty="0" smtClean="0">
                <a:latin typeface="Arial" pitchFamily="34" charset="0"/>
                <a:cs typeface="Arial" pitchFamily="34" charset="0"/>
              </a:rPr>
              <a:t>		- 250 g de carottes râpées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de gruyère râpé</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Fouettez 3 œufs avec 10 cl de crème liquide et 50 g de farine.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250 g de carottes râpées et 100 g de gruyère râpé.</a:t>
            </a:r>
            <a:br>
              <a:rPr lang="fr-FR" sz="800" dirty="0" smtClean="0">
                <a:latin typeface="Arial" pitchFamily="34" charset="0"/>
                <a:cs typeface="Arial" pitchFamily="34" charset="0"/>
              </a:rPr>
            </a:br>
            <a:r>
              <a:rPr lang="fr-FR" sz="800" dirty="0" smtClean="0">
                <a:latin typeface="Arial" pitchFamily="34" charset="0"/>
                <a:cs typeface="Arial" pitchFamily="34" charset="0"/>
              </a:rPr>
              <a:t>Salez et poivrez, mélangez. </a:t>
            </a:r>
            <a:br>
              <a:rPr lang="fr-FR" sz="800" dirty="0" smtClean="0">
                <a:latin typeface="Arial" pitchFamily="34" charset="0"/>
                <a:cs typeface="Arial" pitchFamily="34" charset="0"/>
              </a:rPr>
            </a:br>
            <a:r>
              <a:rPr lang="fr-FR" sz="800" dirty="0" smtClean="0">
                <a:latin typeface="Arial" pitchFamily="34" charset="0"/>
                <a:cs typeface="Arial" pitchFamily="34" charset="0"/>
              </a:rPr>
              <a:t>Laissez reposer 15 mn.</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chauffer 20 g de beurre et 1 cuillère à soupe d'huile dans une poêle.</a:t>
            </a:r>
            <a:br>
              <a:rPr lang="fr-FR" sz="800" dirty="0" smtClean="0">
                <a:latin typeface="Arial" pitchFamily="34" charset="0"/>
                <a:cs typeface="Arial" pitchFamily="34" charset="0"/>
              </a:rPr>
            </a:br>
            <a:r>
              <a:rPr lang="fr-FR" sz="800" dirty="0" smtClean="0">
                <a:latin typeface="Arial" pitchFamily="34" charset="0"/>
                <a:cs typeface="Arial" pitchFamily="34" charset="0"/>
              </a:rPr>
              <a:t>Formez des galettes. </a:t>
            </a:r>
            <a:br>
              <a:rPr lang="fr-FR" sz="800" dirty="0" smtClean="0">
                <a:latin typeface="Arial" pitchFamily="34" charset="0"/>
                <a:cs typeface="Arial" pitchFamily="34" charset="0"/>
              </a:rPr>
            </a:br>
            <a:r>
              <a:rPr lang="fr-FR" sz="800" dirty="0" smtClean="0">
                <a:latin typeface="Arial" pitchFamily="34" charset="0"/>
                <a:cs typeface="Arial" pitchFamily="34" charset="0"/>
              </a:rPr>
              <a:t>Faites dorer à feu doux 5 mn de chaque côté.</a:t>
            </a:r>
            <a:br>
              <a:rPr lang="fr-FR" sz="800" dirty="0" smtClean="0">
                <a:latin typeface="Arial" pitchFamily="34" charset="0"/>
                <a:cs typeface="Arial" pitchFamily="34" charset="0"/>
              </a:rPr>
            </a:br>
            <a:r>
              <a:rPr lang="fr-FR" sz="800" dirty="0" smtClean="0">
                <a:latin typeface="Arial" pitchFamily="34" charset="0"/>
                <a:cs typeface="Arial" pitchFamily="34" charset="0"/>
              </a:rPr>
              <a:t>Égouttez sur du papier absorbant et servez. </a:t>
            </a: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a:latin typeface="Arial" pitchFamily="34" charset="0"/>
                <a:cs typeface="Arial" pitchFamily="34" charset="0"/>
              </a:rPr>
              <a:t>CROQUETTES DE CAROTTES </a:t>
            </a:r>
          </a:p>
          <a:p>
            <a:pPr marL="342000" indent="-457200">
              <a:lnSpc>
                <a:spcPct val="150000"/>
              </a:lnSpc>
              <a:buNone/>
            </a:pPr>
            <a:r>
              <a:rPr lang="fr-FR" sz="800" dirty="0" smtClean="0">
                <a:latin typeface="Arial" pitchFamily="34" charset="0"/>
                <a:cs typeface="Arial" pitchFamily="34" charset="0"/>
              </a:rPr>
              <a:t>	Préparation </a:t>
            </a:r>
            <a:r>
              <a:rPr lang="fr-FR" sz="800" dirty="0">
                <a:latin typeface="Arial" pitchFamily="34" charset="0"/>
                <a:cs typeface="Arial" pitchFamily="34" charset="0"/>
              </a:rPr>
              <a:t>: 10 min	Cuisson : 3 min</a:t>
            </a:r>
            <a:br>
              <a:rPr lang="fr-FR" sz="800" dirty="0">
                <a:latin typeface="Arial" pitchFamily="34" charset="0"/>
                <a:cs typeface="Arial" pitchFamily="34" charset="0"/>
              </a:rPr>
            </a:br>
            <a:r>
              <a:rPr lang="fr-FR" sz="800" dirty="0">
                <a:latin typeface="Arial" pitchFamily="34" charset="0"/>
                <a:cs typeface="Arial" pitchFamily="34" charset="0"/>
              </a:rPr>
              <a:t>Ingrédients (pour 4 personnes) :</a:t>
            </a:r>
            <a:br>
              <a:rPr lang="fr-FR" sz="800" dirty="0">
                <a:latin typeface="Arial" pitchFamily="34" charset="0"/>
                <a:cs typeface="Arial" pitchFamily="34" charset="0"/>
              </a:rPr>
            </a:br>
            <a:r>
              <a:rPr lang="fr-FR" sz="800" dirty="0">
                <a:latin typeface="Arial" pitchFamily="34" charset="0"/>
                <a:cs typeface="Arial" pitchFamily="34" charset="0"/>
              </a:rPr>
              <a:t>		- 10 carottes environ </a:t>
            </a:r>
            <a:br>
              <a:rPr lang="fr-FR" sz="800" dirty="0">
                <a:latin typeface="Arial" pitchFamily="34" charset="0"/>
                <a:cs typeface="Arial" pitchFamily="34" charset="0"/>
              </a:rPr>
            </a:br>
            <a:r>
              <a:rPr lang="fr-FR" sz="800" dirty="0">
                <a:latin typeface="Arial" pitchFamily="34" charset="0"/>
                <a:cs typeface="Arial" pitchFamily="34" charset="0"/>
              </a:rPr>
              <a:t>		- 1/2 poivron </a:t>
            </a:r>
            <a:br>
              <a:rPr lang="fr-FR" sz="800" dirty="0">
                <a:latin typeface="Arial" pitchFamily="34" charset="0"/>
                <a:cs typeface="Arial" pitchFamily="34" charset="0"/>
              </a:rPr>
            </a:br>
            <a:r>
              <a:rPr lang="fr-FR" sz="800" dirty="0">
                <a:latin typeface="Arial" pitchFamily="34" charset="0"/>
                <a:cs typeface="Arial" pitchFamily="34" charset="0"/>
              </a:rPr>
              <a:t>		- 3 œufs </a:t>
            </a:r>
            <a:br>
              <a:rPr lang="fr-FR" sz="800" dirty="0">
                <a:latin typeface="Arial" pitchFamily="34" charset="0"/>
                <a:cs typeface="Arial" pitchFamily="34" charset="0"/>
              </a:rPr>
            </a:br>
            <a:r>
              <a:rPr lang="fr-FR" sz="800" dirty="0">
                <a:latin typeface="Arial" pitchFamily="34" charset="0"/>
                <a:cs typeface="Arial" pitchFamily="34" charset="0"/>
              </a:rPr>
              <a:t>		- 3 cuillères à soupe de farine </a:t>
            </a:r>
            <a:br>
              <a:rPr lang="fr-FR" sz="800" dirty="0">
                <a:latin typeface="Arial" pitchFamily="34" charset="0"/>
                <a:cs typeface="Arial" pitchFamily="34" charset="0"/>
              </a:rPr>
            </a:br>
            <a:r>
              <a:rPr lang="fr-FR" sz="800" dirty="0">
                <a:latin typeface="Arial" pitchFamily="34" charset="0"/>
                <a:cs typeface="Arial" pitchFamily="34" charset="0"/>
              </a:rPr>
              <a:t>		- 1 petit bouquet de persil </a:t>
            </a:r>
            <a:br>
              <a:rPr lang="fr-FR" sz="800" dirty="0">
                <a:latin typeface="Arial" pitchFamily="34" charset="0"/>
                <a:cs typeface="Arial" pitchFamily="34" charset="0"/>
              </a:rPr>
            </a:br>
            <a:r>
              <a:rPr lang="fr-FR" sz="800" dirty="0">
                <a:latin typeface="Arial" pitchFamily="34" charset="0"/>
                <a:cs typeface="Arial" pitchFamily="34" charset="0"/>
              </a:rPr>
              <a:t>		- 1 à 2 gousses d'ail </a:t>
            </a:r>
            <a:br>
              <a:rPr lang="fr-FR" sz="800" dirty="0">
                <a:latin typeface="Arial" pitchFamily="34" charset="0"/>
                <a:cs typeface="Arial" pitchFamily="34" charset="0"/>
              </a:rPr>
            </a:br>
            <a:r>
              <a:rPr lang="fr-FR" sz="800" dirty="0">
                <a:latin typeface="Arial" pitchFamily="34" charset="0"/>
                <a:cs typeface="Arial" pitchFamily="34" charset="0"/>
              </a:rPr>
              <a:t>		- 1 petite cuillère à café de curry </a:t>
            </a:r>
            <a:r>
              <a:rPr lang="fr-FR" sz="800" dirty="0" smtClean="0">
                <a:latin typeface="Arial" pitchFamily="34" charset="0"/>
                <a:cs typeface="Arial" pitchFamily="34" charset="0"/>
              </a:rPr>
              <a:t>		   (</a:t>
            </a:r>
            <a:r>
              <a:rPr lang="fr-FR" sz="800" dirty="0">
                <a:latin typeface="Arial" pitchFamily="34" charset="0"/>
                <a:cs typeface="Arial" pitchFamily="34" charset="0"/>
              </a:rPr>
              <a:t>facultatif) </a:t>
            </a:r>
            <a:br>
              <a:rPr lang="fr-FR" sz="800" dirty="0">
                <a:latin typeface="Arial" pitchFamily="34" charset="0"/>
                <a:cs typeface="Arial" pitchFamily="34" charset="0"/>
              </a:rPr>
            </a:br>
            <a:r>
              <a:rPr lang="fr-FR" sz="800" dirty="0">
                <a:latin typeface="Arial" pitchFamily="34" charset="0"/>
                <a:cs typeface="Arial" pitchFamily="34" charset="0"/>
              </a:rPr>
              <a:t>Pelez les carottes et râpez-les. </a:t>
            </a:r>
            <a:endParaRPr lang="fr-FR" sz="800" dirty="0" smtClean="0">
              <a:latin typeface="Arial" pitchFamily="34" charset="0"/>
              <a:cs typeface="Arial" pitchFamily="34" charset="0"/>
            </a:endParaRPr>
          </a:p>
          <a:p>
            <a:pPr marL="342000" indent="-457200">
              <a:lnSpc>
                <a:spcPct val="150000"/>
              </a:lnSpc>
              <a:buNone/>
            </a:pPr>
            <a:r>
              <a:rPr lang="fr-FR" sz="800" dirty="0">
                <a:latin typeface="Arial" pitchFamily="34" charset="0"/>
                <a:cs typeface="Arial" pitchFamily="34" charset="0"/>
              </a:rPr>
              <a:t>	</a:t>
            </a:r>
            <a:r>
              <a:rPr lang="fr-FR" sz="800" dirty="0" smtClean="0">
                <a:latin typeface="Arial" pitchFamily="34" charset="0"/>
                <a:cs typeface="Arial" pitchFamily="34" charset="0"/>
              </a:rPr>
              <a:t>Coupez </a:t>
            </a:r>
            <a:r>
              <a:rPr lang="fr-FR" sz="800" dirty="0">
                <a:latin typeface="Arial" pitchFamily="34" charset="0"/>
                <a:cs typeface="Arial" pitchFamily="34" charset="0"/>
              </a:rPr>
              <a:t>le 1/2 poivron en petits  dés. </a:t>
            </a:r>
            <a:endParaRPr lang="fr-FR" sz="800" dirty="0" smtClean="0">
              <a:latin typeface="Arial" pitchFamily="34" charset="0"/>
              <a:cs typeface="Arial" pitchFamily="34" charset="0"/>
            </a:endParaRPr>
          </a:p>
          <a:p>
            <a:pPr marL="342000" indent="-457200">
              <a:lnSpc>
                <a:spcPct val="150000"/>
              </a:lnSpc>
              <a:buNone/>
            </a:pPr>
            <a:r>
              <a:rPr lang="fr-FR" sz="800" dirty="0">
                <a:latin typeface="Arial" pitchFamily="34" charset="0"/>
                <a:cs typeface="Arial" pitchFamily="34" charset="0"/>
              </a:rPr>
              <a:t>	</a:t>
            </a:r>
            <a:r>
              <a:rPr lang="fr-FR" sz="800" dirty="0" smtClean="0">
                <a:latin typeface="Arial" pitchFamily="34" charset="0"/>
                <a:cs typeface="Arial" pitchFamily="34" charset="0"/>
              </a:rPr>
              <a:t>Dans </a:t>
            </a:r>
            <a:r>
              <a:rPr lang="fr-FR" sz="800" dirty="0">
                <a:latin typeface="Arial" pitchFamily="34" charset="0"/>
                <a:cs typeface="Arial" pitchFamily="34" charset="0"/>
              </a:rPr>
              <a:t>une sauteuse, faites revenir les carottes, les dés de poivrons et l'ail émincé. Quand le mélange est fondant (environ 10 min de cuisson à feu doux), versez-le dans un saladier</a:t>
            </a:r>
            <a:r>
              <a:rPr lang="fr-FR" sz="800" dirty="0" smtClean="0">
                <a:latin typeface="Arial" pitchFamily="34" charset="0"/>
                <a:cs typeface="Arial" pitchFamily="34" charset="0"/>
              </a:rPr>
              <a:t>.</a:t>
            </a:r>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Ajoutez les œufs, le persil haché, la farine, salez et poivrez et mélangez.  Avec deux cuillères à soupe, faites des petites boules du mélange et faites-les frire quelques instants de chaque côté dans une huile bien chaude.</a:t>
            </a:r>
            <a:br>
              <a:rPr lang="fr-FR" sz="800" dirty="0">
                <a:latin typeface="Arial" pitchFamily="34" charset="0"/>
                <a:cs typeface="Arial" pitchFamily="34" charset="0"/>
              </a:rPr>
            </a:br>
            <a:r>
              <a:rPr lang="fr-FR" sz="800" dirty="0">
                <a:latin typeface="Arial" pitchFamily="34" charset="0"/>
                <a:cs typeface="Arial" pitchFamily="34" charset="0"/>
              </a:rPr>
              <a:t>Épongez-les et servez avec une salade verte.</a:t>
            </a:r>
          </a:p>
          <a:p>
            <a:pPr>
              <a:buNone/>
            </a:pPr>
            <a:r>
              <a:rPr lang="fr-FR" sz="800" dirty="0" smtClean="0">
                <a:latin typeface="Arial" pitchFamily="34" charset="0"/>
                <a:cs typeface="Arial" pitchFamily="34" charset="0"/>
              </a:rPr>
              <a:t> </a:t>
            </a:r>
          </a:p>
          <a:p>
            <a:pPr>
              <a:buNone/>
            </a:pP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11</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a:latin typeface="Arial" pitchFamily="34" charset="0"/>
                <a:cs typeface="Arial" pitchFamily="34" charset="0"/>
              </a:rPr>
              <a:t>FRIAND AUX LARDONS ET AUX CAROTTES </a:t>
            </a:r>
          </a:p>
          <a:p>
            <a:pPr marL="342000" indent="-457200">
              <a:buNone/>
            </a:pPr>
            <a:r>
              <a:rPr lang="fr-FR" sz="800" dirty="0" smtClean="0">
                <a:latin typeface="Arial" pitchFamily="34" charset="0"/>
                <a:cs typeface="Arial" pitchFamily="34" charset="0"/>
              </a:rPr>
              <a:t>	Préparation </a:t>
            </a:r>
            <a:r>
              <a:rPr lang="fr-FR" sz="800" dirty="0">
                <a:latin typeface="Arial" pitchFamily="34" charset="0"/>
                <a:cs typeface="Arial" pitchFamily="34" charset="0"/>
              </a:rPr>
              <a:t>: 10 mn	</a:t>
            </a:r>
            <a:r>
              <a:rPr lang="fr-FR" sz="800" dirty="0" smtClean="0">
                <a:latin typeface="Arial" pitchFamily="34" charset="0"/>
                <a:cs typeface="Arial" pitchFamily="34" charset="0"/>
              </a:rPr>
              <a:t>                          Cuisson </a:t>
            </a:r>
            <a:r>
              <a:rPr lang="fr-FR" sz="800" dirty="0">
                <a:latin typeface="Arial" pitchFamily="34" charset="0"/>
                <a:cs typeface="Arial" pitchFamily="34" charset="0"/>
              </a:rPr>
              <a:t>: 20 mn</a:t>
            </a:r>
            <a:br>
              <a:rPr lang="fr-FR" sz="800" dirty="0">
                <a:latin typeface="Arial" pitchFamily="34" charset="0"/>
                <a:cs typeface="Arial" pitchFamily="34" charset="0"/>
              </a:rPr>
            </a:br>
            <a:r>
              <a:rPr lang="fr-FR" sz="800" dirty="0">
                <a:latin typeface="Arial" pitchFamily="34" charset="0"/>
                <a:cs typeface="Arial" pitchFamily="34" charset="0"/>
              </a:rPr>
              <a:t>Ingrédients (pour 4 personnes) :</a:t>
            </a:r>
            <a:br>
              <a:rPr lang="fr-FR" sz="800" dirty="0">
                <a:latin typeface="Arial" pitchFamily="34" charset="0"/>
                <a:cs typeface="Arial" pitchFamily="34" charset="0"/>
              </a:rPr>
            </a:br>
            <a:r>
              <a:rPr lang="fr-FR" sz="800" dirty="0">
                <a:latin typeface="Arial" pitchFamily="34" charset="0"/>
                <a:cs typeface="Arial" pitchFamily="34" charset="0"/>
              </a:rPr>
              <a:t>		- 1 pâte feuilletée </a:t>
            </a:r>
            <a:br>
              <a:rPr lang="fr-FR" sz="800" dirty="0">
                <a:latin typeface="Arial" pitchFamily="34" charset="0"/>
                <a:cs typeface="Arial" pitchFamily="34" charset="0"/>
              </a:rPr>
            </a:br>
            <a:r>
              <a:rPr lang="fr-FR" sz="800" dirty="0">
                <a:latin typeface="Arial" pitchFamily="34" charset="0"/>
                <a:cs typeface="Arial" pitchFamily="34" charset="0"/>
              </a:rPr>
              <a:t>		- 4 carottes </a:t>
            </a:r>
            <a:br>
              <a:rPr lang="fr-FR" sz="800" dirty="0">
                <a:latin typeface="Arial" pitchFamily="34" charset="0"/>
                <a:cs typeface="Arial" pitchFamily="34" charset="0"/>
              </a:rPr>
            </a:br>
            <a:r>
              <a:rPr lang="fr-FR" sz="800" dirty="0">
                <a:latin typeface="Arial" pitchFamily="34" charset="0"/>
                <a:cs typeface="Arial" pitchFamily="34" charset="0"/>
              </a:rPr>
              <a:t>		- 1 oignon </a:t>
            </a:r>
            <a:br>
              <a:rPr lang="fr-FR" sz="800" dirty="0">
                <a:latin typeface="Arial" pitchFamily="34" charset="0"/>
                <a:cs typeface="Arial" pitchFamily="34" charset="0"/>
              </a:rPr>
            </a:br>
            <a:r>
              <a:rPr lang="fr-FR" sz="800" dirty="0">
                <a:latin typeface="Arial" pitchFamily="34" charset="0"/>
                <a:cs typeface="Arial" pitchFamily="34" charset="0"/>
              </a:rPr>
              <a:t>		- 100 g de lardons allumettes </a:t>
            </a:r>
            <a:br>
              <a:rPr lang="fr-FR" sz="800" dirty="0">
                <a:latin typeface="Arial" pitchFamily="34" charset="0"/>
                <a:cs typeface="Arial" pitchFamily="34" charset="0"/>
              </a:rPr>
            </a:br>
            <a:r>
              <a:rPr lang="fr-FR" sz="800" dirty="0">
                <a:latin typeface="Arial" pitchFamily="34" charset="0"/>
                <a:cs typeface="Arial" pitchFamily="34" charset="0"/>
              </a:rPr>
              <a:t>		- 4 cuillères à café de crème fraîche</a:t>
            </a:r>
          </a:p>
          <a:p>
            <a:pPr marL="342000" indent="-457200">
              <a:lnSpc>
                <a:spcPct val="150000"/>
              </a:lnSpc>
              <a:buNone/>
            </a:pPr>
            <a:r>
              <a:rPr lang="fr-FR" sz="800" dirty="0" smtClean="0">
                <a:latin typeface="Arial" pitchFamily="34" charset="0"/>
                <a:cs typeface="Arial" pitchFamily="34" charset="0"/>
              </a:rPr>
              <a:t>	Préchauffer </a:t>
            </a:r>
            <a:r>
              <a:rPr lang="fr-FR" sz="800" dirty="0">
                <a:latin typeface="Arial" pitchFamily="34" charset="0"/>
                <a:cs typeface="Arial" pitchFamily="34" charset="0"/>
              </a:rPr>
              <a:t>le four à thermostat 6/7 (200°C). </a:t>
            </a:r>
            <a:endParaRPr lang="fr-FR" sz="800" dirty="0" smtClean="0">
              <a:latin typeface="Arial" pitchFamily="34" charset="0"/>
              <a:cs typeface="Arial" pitchFamily="34" charset="0"/>
            </a:endParaRPr>
          </a:p>
          <a:p>
            <a:pPr marL="342000" indent="-457200">
              <a:lnSpc>
                <a:spcPct val="150000"/>
              </a:lnSpc>
              <a:buNone/>
            </a:pPr>
            <a:r>
              <a:rPr lang="fr-FR" sz="800" dirty="0">
                <a:latin typeface="Arial" pitchFamily="34" charset="0"/>
                <a:cs typeface="Arial" pitchFamily="34" charset="0"/>
              </a:rPr>
              <a:t>	</a:t>
            </a:r>
            <a:r>
              <a:rPr lang="fr-FR" sz="800" dirty="0" smtClean="0">
                <a:latin typeface="Arial" pitchFamily="34" charset="0"/>
                <a:cs typeface="Arial" pitchFamily="34" charset="0"/>
              </a:rPr>
              <a:t>Couper </a:t>
            </a:r>
            <a:r>
              <a:rPr lang="fr-FR" sz="800" dirty="0">
                <a:latin typeface="Arial" pitchFamily="34" charset="0"/>
                <a:cs typeface="Arial" pitchFamily="34" charset="0"/>
              </a:rPr>
              <a:t>en 2 la pâte feuilletée. Faire revenir à la poêle les lardons et l'oignon. </a:t>
            </a:r>
            <a:br>
              <a:rPr lang="fr-FR" sz="800" dirty="0">
                <a:latin typeface="Arial" pitchFamily="34" charset="0"/>
                <a:cs typeface="Arial" pitchFamily="34" charset="0"/>
              </a:rPr>
            </a:br>
            <a:r>
              <a:rPr lang="fr-FR" sz="800" dirty="0">
                <a:latin typeface="Arial" pitchFamily="34" charset="0"/>
                <a:cs typeface="Arial" pitchFamily="34" charset="0"/>
              </a:rPr>
              <a:t>Couper les carottes en rondelles et les jeter dans l'eau bouillante, puis laisser cuire 15 mn. Incorporer les carottes dans la poêle comprenant les lardons et l'oignon. Mélanger le tout </a:t>
            </a:r>
            <a:r>
              <a:rPr lang="fr-FR" sz="800" dirty="0" smtClean="0">
                <a:latin typeface="Arial" pitchFamily="34" charset="0"/>
                <a:cs typeface="Arial" pitchFamily="34" charset="0"/>
              </a:rPr>
              <a:t>pendant 3 </a:t>
            </a:r>
            <a:r>
              <a:rPr lang="fr-FR" sz="800" dirty="0">
                <a:latin typeface="Arial" pitchFamily="34" charset="0"/>
                <a:cs typeface="Arial" pitchFamily="34" charset="0"/>
              </a:rPr>
              <a:t>mn à feu doux. Faire 1 petit tas du mélange préparé sur chaque partie de pâte feuilletée. Refermer la pâte feuilletée en rectangle sur le mélange. </a:t>
            </a:r>
            <a:br>
              <a:rPr lang="fr-FR" sz="800" dirty="0">
                <a:latin typeface="Arial" pitchFamily="34" charset="0"/>
                <a:cs typeface="Arial" pitchFamily="34" charset="0"/>
              </a:rPr>
            </a:br>
            <a:r>
              <a:rPr lang="fr-FR" sz="800" dirty="0">
                <a:latin typeface="Arial" pitchFamily="34" charset="0"/>
                <a:cs typeface="Arial" pitchFamily="34" charset="0"/>
              </a:rPr>
              <a:t>Mettre au four pendant 20 mn.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a:latin typeface="Arial" pitchFamily="34" charset="0"/>
                <a:cs typeface="Arial" pitchFamily="34" charset="0"/>
              </a:rPr>
              <a:t>PASCHTIDA AUX CAROTTES </a:t>
            </a:r>
          </a:p>
          <a:p>
            <a:pPr marL="342000" indent="-457200">
              <a:buNone/>
            </a:pPr>
            <a:r>
              <a:rPr lang="fr-FR" sz="800" dirty="0" smtClean="0">
                <a:latin typeface="Arial" pitchFamily="34" charset="0"/>
                <a:cs typeface="Arial" pitchFamily="34" charset="0"/>
              </a:rPr>
              <a:t>	Préparation </a:t>
            </a:r>
            <a:r>
              <a:rPr lang="fr-FR" sz="800" dirty="0">
                <a:latin typeface="Arial" pitchFamily="34" charset="0"/>
                <a:cs typeface="Arial" pitchFamily="34" charset="0"/>
              </a:rPr>
              <a:t>: 30 mn		Cuisson : 45 mn </a:t>
            </a:r>
            <a:br>
              <a:rPr lang="fr-FR" sz="800" dirty="0">
                <a:latin typeface="Arial" pitchFamily="34" charset="0"/>
                <a:cs typeface="Arial" pitchFamily="34" charset="0"/>
              </a:rPr>
            </a:br>
            <a:r>
              <a:rPr lang="fr-FR" sz="800" dirty="0">
                <a:latin typeface="Arial" pitchFamily="34" charset="0"/>
                <a:cs typeface="Arial" pitchFamily="34" charset="0"/>
              </a:rPr>
              <a:t>Ingrédients (pour 8 personnes) : </a:t>
            </a:r>
            <a:br>
              <a:rPr lang="fr-FR" sz="800" dirty="0">
                <a:latin typeface="Arial" pitchFamily="34" charset="0"/>
                <a:cs typeface="Arial" pitchFamily="34" charset="0"/>
              </a:rPr>
            </a:br>
            <a:r>
              <a:rPr lang="fr-FR" sz="800" dirty="0">
                <a:latin typeface="Arial" pitchFamily="34" charset="0"/>
                <a:cs typeface="Arial" pitchFamily="34" charset="0"/>
              </a:rPr>
              <a:t>		- 1 kg de carottes en rondelles </a:t>
            </a:r>
            <a:br>
              <a:rPr lang="fr-FR" sz="800" dirty="0">
                <a:latin typeface="Arial" pitchFamily="34" charset="0"/>
                <a:cs typeface="Arial" pitchFamily="34" charset="0"/>
              </a:rPr>
            </a:br>
            <a:r>
              <a:rPr lang="fr-FR" sz="800" dirty="0">
                <a:latin typeface="Arial" pitchFamily="34" charset="0"/>
                <a:cs typeface="Arial" pitchFamily="34" charset="0"/>
              </a:rPr>
              <a:t>		- 3 œufs </a:t>
            </a:r>
            <a:br>
              <a:rPr lang="fr-FR" sz="800" dirty="0">
                <a:latin typeface="Arial" pitchFamily="34" charset="0"/>
                <a:cs typeface="Arial" pitchFamily="34" charset="0"/>
              </a:rPr>
            </a:br>
            <a:r>
              <a:rPr lang="fr-FR" sz="800" dirty="0">
                <a:latin typeface="Arial" pitchFamily="34" charset="0"/>
                <a:cs typeface="Arial" pitchFamily="34" charset="0"/>
              </a:rPr>
              <a:t>		- 175 g de fêta coupée en dés </a:t>
            </a:r>
            <a:br>
              <a:rPr lang="fr-FR" sz="800" dirty="0">
                <a:latin typeface="Arial" pitchFamily="34" charset="0"/>
                <a:cs typeface="Arial" pitchFamily="34" charset="0"/>
              </a:rPr>
            </a:br>
            <a:r>
              <a:rPr lang="fr-FR" sz="800" dirty="0">
                <a:latin typeface="Arial" pitchFamily="34" charset="0"/>
                <a:cs typeface="Arial" pitchFamily="34" charset="0"/>
              </a:rPr>
              <a:t>		- 3 cuillères à soupe de farine </a:t>
            </a:r>
            <a:br>
              <a:rPr lang="fr-FR" sz="800" dirty="0">
                <a:latin typeface="Arial" pitchFamily="34" charset="0"/>
                <a:cs typeface="Arial" pitchFamily="34" charset="0"/>
              </a:rPr>
            </a:br>
            <a:r>
              <a:rPr lang="fr-FR" sz="800" dirty="0">
                <a:latin typeface="Arial" pitchFamily="34" charset="0"/>
                <a:cs typeface="Arial" pitchFamily="34" charset="0"/>
              </a:rPr>
              <a:t>		- 100 g de gruyère râpé </a:t>
            </a:r>
            <a:br>
              <a:rPr lang="fr-FR" sz="800" dirty="0">
                <a:latin typeface="Arial" pitchFamily="34" charset="0"/>
                <a:cs typeface="Arial" pitchFamily="34" charset="0"/>
              </a:rPr>
            </a:br>
            <a:r>
              <a:rPr lang="fr-FR" sz="800" dirty="0">
                <a:latin typeface="Arial" pitchFamily="34" charset="0"/>
                <a:cs typeface="Arial" pitchFamily="34" charset="0"/>
              </a:rPr>
              <a:t>		- 1 cuillère à soupe de crème épaisse </a:t>
            </a:r>
            <a:br>
              <a:rPr lang="fr-FR" sz="800" dirty="0">
                <a:latin typeface="Arial" pitchFamily="34" charset="0"/>
                <a:cs typeface="Arial" pitchFamily="34" charset="0"/>
              </a:rPr>
            </a:br>
            <a:r>
              <a:rPr lang="fr-FR" sz="800" dirty="0">
                <a:latin typeface="Arial" pitchFamily="34" charset="0"/>
                <a:cs typeface="Arial" pitchFamily="34" charset="0"/>
              </a:rPr>
              <a:t>		- sel, poivre, muscade,  persil </a:t>
            </a:r>
            <a:endParaRPr lang="fr-FR" sz="800" dirty="0" smtClean="0">
              <a:latin typeface="Arial" pitchFamily="34" charset="0"/>
              <a:cs typeface="Arial" pitchFamily="34" charset="0"/>
            </a:endParaRPr>
          </a:p>
          <a:p>
            <a:pPr marL="342000" indent="-457200">
              <a:lnSpc>
                <a:spcPct val="150000"/>
              </a:lnSpc>
              <a:buNone/>
            </a:pPr>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Faire cuire les carottes à l'eau jusqu’à ce qu’elles soient tendres.</a:t>
            </a:r>
            <a:br>
              <a:rPr lang="fr-FR" sz="800" dirty="0">
                <a:latin typeface="Arial" pitchFamily="34" charset="0"/>
                <a:cs typeface="Arial" pitchFamily="34" charset="0"/>
              </a:rPr>
            </a:br>
            <a:r>
              <a:rPr lang="fr-FR" sz="800" dirty="0">
                <a:latin typeface="Arial" pitchFamily="34" charset="0"/>
                <a:cs typeface="Arial" pitchFamily="34" charset="0"/>
              </a:rPr>
              <a:t>Bien les égoutter (les presser un peu pour faire sortir l’eau). Mélanger tous les ingrédients avec les carottes. Huiler un moule à cake ou un moule à manqué et le remplir avec la préparation. Faire cuire 45 mn à 180°C jusqu’à ce que la </a:t>
            </a:r>
            <a:r>
              <a:rPr lang="fr-FR" sz="800" dirty="0">
                <a:latin typeface="Arial" pitchFamily="34" charset="0"/>
                <a:cs typeface="Arial" pitchFamily="34" charset="0"/>
              </a:rPr>
              <a:t>paschtida</a:t>
            </a:r>
            <a:r>
              <a:rPr lang="fr-FR" sz="800" dirty="0">
                <a:latin typeface="Arial" pitchFamily="34" charset="0"/>
                <a:cs typeface="Arial" pitchFamily="34" charset="0"/>
              </a:rPr>
              <a:t> soit dorée.</a:t>
            </a:r>
            <a:br>
              <a:rPr lang="fr-FR" sz="800" dirty="0">
                <a:latin typeface="Arial" pitchFamily="34" charset="0"/>
                <a:cs typeface="Arial" pitchFamily="34" charset="0"/>
              </a:rPr>
            </a:br>
            <a:r>
              <a:rPr lang="fr-FR" sz="800" dirty="0">
                <a:latin typeface="Arial" pitchFamily="34" charset="0"/>
                <a:cs typeface="Arial" pitchFamily="34" charset="0"/>
              </a:rPr>
              <a:t>Servez bien chaud. </a:t>
            </a:r>
            <a:endParaRPr lang="fr-FR" sz="800" dirty="0" smtClean="0">
              <a:latin typeface="Arial" pitchFamily="34" charset="0"/>
              <a:cs typeface="Arial" pitchFamily="34" charset="0"/>
            </a:endParaRPr>
          </a:p>
          <a:p>
            <a:pPr marL="342000" indent="-457200">
              <a:lnSpc>
                <a:spcPct val="150000"/>
              </a:lnSpc>
              <a:buNone/>
            </a:pPr>
            <a:r>
              <a:rPr lang="fr-FR" sz="800" dirty="0">
                <a:latin typeface="Arial" pitchFamily="34" charset="0"/>
                <a:cs typeface="Arial" pitchFamily="34" charset="0"/>
              </a:rPr>
              <a:t>	</a:t>
            </a:r>
            <a:r>
              <a:rPr lang="fr-FR" sz="800" dirty="0" smtClean="0">
                <a:latin typeface="Arial" pitchFamily="34" charset="0"/>
                <a:cs typeface="Arial" pitchFamily="34" charset="0"/>
              </a:rPr>
              <a:t>Une </a:t>
            </a:r>
            <a:r>
              <a:rPr lang="fr-FR" sz="800" dirty="0">
                <a:latin typeface="Arial" pitchFamily="34" charset="0"/>
                <a:cs typeface="Arial" pitchFamily="34" charset="0"/>
              </a:rPr>
              <a:t>fois froide, la </a:t>
            </a:r>
            <a:r>
              <a:rPr lang="fr-FR" sz="800" dirty="0">
                <a:latin typeface="Arial" pitchFamily="34" charset="0"/>
                <a:cs typeface="Arial" pitchFamily="34" charset="0"/>
              </a:rPr>
              <a:t>paschtida</a:t>
            </a:r>
            <a:r>
              <a:rPr lang="fr-FR" sz="800" dirty="0">
                <a:latin typeface="Arial" pitchFamily="34" charset="0"/>
                <a:cs typeface="Arial" pitchFamily="34" charset="0"/>
              </a:rPr>
              <a:t> se démoule très bien et peut se réchauffer. </a:t>
            </a:r>
          </a:p>
          <a:p>
            <a:pPr>
              <a:buNone/>
            </a:pPr>
            <a:r>
              <a:rPr lang="fr-FR" sz="800" dirty="0" smtClean="0">
                <a:latin typeface="Arial" pitchFamily="34" charset="0"/>
                <a:cs typeface="Arial" pitchFamily="34" charset="0"/>
              </a:rPr>
              <a:t> </a:t>
            </a:r>
          </a:p>
          <a:p>
            <a:pPr>
              <a:buNone/>
            </a:pP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12</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a:latin typeface="Arial" pitchFamily="34" charset="0"/>
                <a:cs typeface="Arial" pitchFamily="34" charset="0"/>
              </a:rPr>
              <a:t>CAROTTES MARINÉES </a:t>
            </a:r>
          </a:p>
          <a:p>
            <a:r>
              <a:rPr lang="fr-FR" sz="800" dirty="0">
                <a:latin typeface="Arial" pitchFamily="34" charset="0"/>
                <a:cs typeface="Arial" pitchFamily="34" charset="0"/>
              </a:rPr>
              <a:t>Préparation : 30 mn + marinade 6 h</a:t>
            </a:r>
            <a:br>
              <a:rPr lang="fr-FR" sz="800" dirty="0">
                <a:latin typeface="Arial" pitchFamily="34" charset="0"/>
                <a:cs typeface="Arial" pitchFamily="34" charset="0"/>
              </a:rPr>
            </a:br>
            <a:r>
              <a:rPr lang="fr-FR" sz="800" dirty="0">
                <a:latin typeface="Arial" pitchFamily="34" charset="0"/>
                <a:cs typeface="Arial" pitchFamily="34" charset="0"/>
              </a:rPr>
              <a:t>Cuisson : 15 mn </a:t>
            </a:r>
            <a:br>
              <a:rPr lang="fr-FR" sz="800" dirty="0">
                <a:latin typeface="Arial" pitchFamily="34" charset="0"/>
                <a:cs typeface="Arial" pitchFamily="34" charset="0"/>
              </a:rPr>
            </a:br>
            <a:r>
              <a:rPr lang="fr-FR" sz="800" dirty="0">
                <a:latin typeface="Arial" pitchFamily="34" charset="0"/>
                <a:cs typeface="Arial" pitchFamily="34" charset="0"/>
              </a:rPr>
              <a:t>Ingrédients : 	- 1 kg de carottes </a:t>
            </a:r>
            <a:br>
              <a:rPr lang="fr-FR" sz="800" dirty="0">
                <a:latin typeface="Arial" pitchFamily="34" charset="0"/>
                <a:cs typeface="Arial" pitchFamily="34" charset="0"/>
              </a:rPr>
            </a:br>
            <a:r>
              <a:rPr lang="fr-FR" sz="800" dirty="0">
                <a:latin typeface="Arial" pitchFamily="34" charset="0"/>
                <a:cs typeface="Arial" pitchFamily="34" charset="0"/>
              </a:rPr>
              <a:t>		- 1 cuillère à café d’origan ou de thym </a:t>
            </a:r>
            <a:br>
              <a:rPr lang="fr-FR" sz="800" dirty="0">
                <a:latin typeface="Arial" pitchFamily="34" charset="0"/>
                <a:cs typeface="Arial" pitchFamily="34" charset="0"/>
              </a:rPr>
            </a:br>
            <a:r>
              <a:rPr lang="fr-FR" sz="800" dirty="0">
                <a:latin typeface="Arial" pitchFamily="34" charset="0"/>
                <a:cs typeface="Arial" pitchFamily="34" charset="0"/>
              </a:rPr>
              <a:t>		- 4 gousses d’ail </a:t>
            </a:r>
            <a:br>
              <a:rPr lang="fr-FR" sz="800" dirty="0">
                <a:latin typeface="Arial" pitchFamily="34" charset="0"/>
                <a:cs typeface="Arial" pitchFamily="34" charset="0"/>
              </a:rPr>
            </a:br>
            <a:r>
              <a:rPr lang="fr-FR" sz="800" dirty="0">
                <a:latin typeface="Arial" pitchFamily="34" charset="0"/>
                <a:cs typeface="Arial" pitchFamily="34" charset="0"/>
              </a:rPr>
              <a:t>		- 1/2 piment rouge </a:t>
            </a:r>
            <a:br>
              <a:rPr lang="fr-FR" sz="800" dirty="0">
                <a:latin typeface="Arial" pitchFamily="34" charset="0"/>
                <a:cs typeface="Arial" pitchFamily="34" charset="0"/>
              </a:rPr>
            </a:br>
            <a:r>
              <a:rPr lang="fr-FR" sz="800" dirty="0">
                <a:latin typeface="Arial" pitchFamily="34" charset="0"/>
                <a:cs typeface="Arial" pitchFamily="34" charset="0"/>
              </a:rPr>
              <a:t>		- 12 cl de vinaigre de vin </a:t>
            </a:r>
            <a:br>
              <a:rPr lang="fr-FR" sz="800" dirty="0">
                <a:latin typeface="Arial" pitchFamily="34" charset="0"/>
                <a:cs typeface="Arial" pitchFamily="34" charset="0"/>
              </a:rPr>
            </a:br>
            <a:r>
              <a:rPr lang="fr-FR" sz="800" dirty="0">
                <a:latin typeface="Arial" pitchFamily="34" charset="0"/>
                <a:cs typeface="Arial" pitchFamily="34" charset="0"/>
              </a:rPr>
              <a:t>		- 1/2 cuillère à café de sucre </a:t>
            </a:r>
            <a:br>
              <a:rPr lang="fr-FR" sz="800" dirty="0">
                <a:latin typeface="Arial" pitchFamily="34" charset="0"/>
                <a:cs typeface="Arial" pitchFamily="34" charset="0"/>
              </a:rPr>
            </a:br>
            <a:r>
              <a:rPr lang="fr-FR" sz="800" dirty="0">
                <a:latin typeface="Arial" pitchFamily="34" charset="0"/>
                <a:cs typeface="Arial" pitchFamily="34" charset="0"/>
              </a:rPr>
              <a:t>		- 4 cuillères à soupe d'huile d'olive </a:t>
            </a:r>
            <a:br>
              <a:rPr lang="fr-FR" sz="800" dirty="0">
                <a:latin typeface="Arial" pitchFamily="34" charset="0"/>
                <a:cs typeface="Arial" pitchFamily="34" charset="0"/>
              </a:rPr>
            </a:br>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Préparer les carottes. Les émincer en longues bandes de 1 à 2 mm d’épaisseur, ou en rondelles. Les plonger 4 mn dans une sauteuse emplie d’eau bouillante salée. Égoutter.</a:t>
            </a:r>
            <a:br>
              <a:rPr lang="fr-FR" sz="800" dirty="0">
                <a:latin typeface="Arial" pitchFamily="34" charset="0"/>
                <a:cs typeface="Arial" pitchFamily="34" charset="0"/>
              </a:rPr>
            </a:br>
            <a:r>
              <a:rPr lang="fr-FR" sz="800" dirty="0">
                <a:latin typeface="Arial" pitchFamily="34" charset="0"/>
                <a:cs typeface="Arial" pitchFamily="34" charset="0"/>
              </a:rPr>
              <a:t>Chauffer l’huile dans une sauteuse ; ajouter les carottes et cuire environ 10 mn à feu moyen-vif en remuant souvent pour les dorer légèrement. Ajouter  l’ail haché fin, le sucre, l’origan, le piment épépiné et émincé en lanières ; remuez 1 mn, verser le vinaigre, ôter aussitôt du feu, mélanger. Vérifier l’assaisonnement en sel, mettre les carottes dans une terrine, et laisser mariner au moins 6 heures au frais. </a:t>
            </a:r>
          </a:p>
          <a:p>
            <a:r>
              <a:rPr lang="fr-FR" sz="800" i="1" dirty="0">
                <a:latin typeface="Arial" pitchFamily="34" charset="0"/>
                <a:cs typeface="Arial" pitchFamily="34" charset="0"/>
              </a:rPr>
              <a:t>Variante :</a:t>
            </a:r>
            <a:r>
              <a:rPr lang="fr-FR" sz="800" dirty="0">
                <a:latin typeface="Arial" pitchFamily="34" charset="0"/>
                <a:cs typeface="Arial" pitchFamily="34" charset="0"/>
              </a:rPr>
              <a:t> couper les carottes en rondelles de 1 cm et laisser cuire un peu plus longtemps. C'est plus pratique pour les servir avec des piques à l'apéritif. </a:t>
            </a: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a:t>CARROT - CAKE AUX NOIX</a:t>
            </a:r>
            <a:endParaRPr lang="fr-FR" sz="800" dirty="0"/>
          </a:p>
          <a:p>
            <a:r>
              <a:rPr lang="fr-FR" sz="800" dirty="0"/>
              <a:t>Ingrédients (pour 1 cake ou 40 mini-bouchées):</a:t>
            </a:r>
            <a:r>
              <a:rPr lang="fr-FR" sz="800" u="sng" dirty="0"/>
              <a:t> </a:t>
            </a:r>
            <a:br>
              <a:rPr lang="fr-FR" sz="800" u="sng" dirty="0"/>
            </a:br>
            <a:r>
              <a:rPr lang="fr-FR" sz="800" dirty="0"/>
              <a:t>		- 250 ml d’huile végétale</a:t>
            </a:r>
          </a:p>
          <a:p>
            <a:r>
              <a:rPr lang="fr-FR" sz="800" dirty="0"/>
              <a:t>		- 295 g de sucre roux</a:t>
            </a:r>
          </a:p>
          <a:p>
            <a:r>
              <a:rPr lang="fr-FR" sz="800" dirty="0"/>
              <a:t>		- 3 œufs</a:t>
            </a:r>
          </a:p>
          <a:p>
            <a:r>
              <a:rPr lang="fr-FR" sz="800" dirty="0"/>
              <a:t>		- 3 grosses carottes (540gr) grossièrement 		  râpées</a:t>
            </a:r>
          </a:p>
          <a:p>
            <a:r>
              <a:rPr lang="fr-FR" sz="800" dirty="0"/>
              <a:t>		- 110 gr de noix hachées</a:t>
            </a:r>
          </a:p>
          <a:p>
            <a:r>
              <a:rPr lang="fr-FR" sz="800" dirty="0"/>
              <a:t>		- 375 g de farine avec levure incorporée</a:t>
            </a:r>
          </a:p>
          <a:p>
            <a:r>
              <a:rPr lang="fr-FR" sz="800" dirty="0"/>
              <a:t>		- ½ c à c de bicarbonate de soude</a:t>
            </a:r>
          </a:p>
          <a:p>
            <a:r>
              <a:rPr lang="fr-FR" sz="800" dirty="0"/>
              <a:t>		- 2 c à c de mélange d’épice pour pain 			  d’épice</a:t>
            </a:r>
          </a:p>
          <a:p>
            <a:r>
              <a:rPr lang="fr-FR" sz="800" dirty="0"/>
              <a:t/>
            </a:r>
            <a:br>
              <a:rPr lang="fr-FR" sz="800" dirty="0"/>
            </a:br>
            <a:r>
              <a:rPr lang="fr-FR" sz="800" dirty="0"/>
              <a:t>Préchauffer le four à 180°C. Beurrez le moule. Mélangez l’huile, le sucre et les œufs au robot jusqu’à l’obtention d’une préparation épaisse et crémeuse. Versez-là dans un saladier, ajoutez les carottes râpées et les noix, en mélangeant avec une cuillère en bois, puis les ingrédients secs tamisés. Versez la pâte dans le moule et faites cuire 1h15. </a:t>
            </a:r>
          </a:p>
          <a:p>
            <a:pPr>
              <a:buNone/>
            </a:pPr>
            <a:endParaRPr lang="fr-FR" sz="800" dirty="0">
              <a:latin typeface="Arial" pitchFamily="34" charset="0"/>
              <a:cs typeface="Arial" pitchFamily="34" charset="0"/>
            </a:endParaRPr>
          </a:p>
        </p:txBody>
      </p:sp>
    </p:spTree>
    <p:extLst>
      <p:ext uri="{BB962C8B-B14F-4D97-AF65-F5344CB8AC3E}">
        <p14:creationId xmlns:p14="http://schemas.microsoft.com/office/powerpoint/2010/main" val="905360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13</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a:t>CARROT - CAKE</a:t>
            </a:r>
            <a:endParaRPr lang="fr-FR" sz="800" dirty="0"/>
          </a:p>
          <a:p>
            <a:r>
              <a:rPr lang="fr-FR" sz="800" dirty="0"/>
              <a:t>Ingrédients (pour 1 cake ou 40 mini-bouchées) :</a:t>
            </a:r>
          </a:p>
          <a:p>
            <a:r>
              <a:rPr lang="fr-FR" sz="800" dirty="0"/>
              <a:t>	- 5 œufs, blancs et jaunes séparés</a:t>
            </a:r>
          </a:p>
          <a:p>
            <a:r>
              <a:rPr lang="fr-FR" sz="800" dirty="0"/>
              <a:t>	- 1 c à c de zeste de citron râpé</a:t>
            </a:r>
          </a:p>
          <a:p>
            <a:r>
              <a:rPr lang="fr-FR" sz="800" dirty="0"/>
              <a:t>  	- 275 gr de sucre en poudre</a:t>
            </a:r>
          </a:p>
          <a:p>
            <a:r>
              <a:rPr lang="fr-FR" sz="800" dirty="0"/>
              <a:t>	- 480 gr de carottes râpées</a:t>
            </a:r>
          </a:p>
          <a:p>
            <a:r>
              <a:rPr lang="fr-FR" sz="800" dirty="0"/>
              <a:t>	- 240 gr de poudre d’amandes</a:t>
            </a:r>
          </a:p>
          <a:p>
            <a:r>
              <a:rPr lang="fr-FR" sz="800" dirty="0"/>
              <a:t>	- 75 gr de farine avec levure incorporée</a:t>
            </a:r>
          </a:p>
          <a:p>
            <a:r>
              <a:rPr lang="fr-FR" sz="800" dirty="0"/>
              <a:t>	- 2 c à c d’amandes effilées grillées</a:t>
            </a:r>
          </a:p>
          <a:p>
            <a:r>
              <a:rPr lang="fr-FR" sz="800" dirty="0"/>
              <a:t>Préchauffez le four à 180°C. Beurrez votre moule. Fouettez en crème épaisse les jaunes d’œufs, le zeste de citron et le sucre. Incorporez les carottes râpées, la poudre d’amandes et la farine tamisée. Montez les blancs d’œufs en neige. Ajoutez-les en 2 fois à la pâte. Versez dans le moule et faites cuire 1h15.</a:t>
            </a: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a:t>TARTE A LA CAROTTE</a:t>
            </a:r>
            <a:r>
              <a:rPr lang="fr-FR" sz="800" dirty="0"/>
              <a:t> </a:t>
            </a:r>
            <a:br>
              <a:rPr lang="fr-FR" sz="800" dirty="0"/>
            </a:br>
            <a:r>
              <a:rPr lang="fr-FR" sz="800" dirty="0"/>
              <a:t>Ingrédients : 	- 4 carottes </a:t>
            </a:r>
            <a:br>
              <a:rPr lang="fr-FR" sz="800" dirty="0"/>
            </a:br>
            <a:r>
              <a:rPr lang="fr-FR" sz="800" dirty="0"/>
              <a:t>		- 2 oignons </a:t>
            </a:r>
            <a:br>
              <a:rPr lang="fr-FR" sz="800" dirty="0"/>
            </a:br>
            <a:r>
              <a:rPr lang="fr-FR" sz="800" dirty="0"/>
              <a:t>		- 450 g farine </a:t>
            </a:r>
            <a:br>
              <a:rPr lang="fr-FR" sz="800" dirty="0"/>
            </a:br>
            <a:r>
              <a:rPr lang="fr-FR" sz="800" dirty="0"/>
              <a:t>		- 4 gousses de cardamome </a:t>
            </a:r>
            <a:br>
              <a:rPr lang="fr-FR" sz="800" dirty="0"/>
            </a:br>
            <a:r>
              <a:rPr lang="fr-FR" sz="800" dirty="0"/>
              <a:t>		- poivre </a:t>
            </a:r>
            <a:br>
              <a:rPr lang="fr-FR" sz="800" dirty="0"/>
            </a:br>
            <a:r>
              <a:rPr lang="fr-FR" sz="800" dirty="0"/>
              <a:t>		- curry </a:t>
            </a:r>
            <a:br>
              <a:rPr lang="fr-FR" sz="800" dirty="0"/>
            </a:br>
            <a:r>
              <a:rPr lang="fr-FR" sz="800" dirty="0"/>
              <a:t>		- paprika </a:t>
            </a:r>
            <a:br>
              <a:rPr lang="fr-FR" sz="800" dirty="0"/>
            </a:br>
            <a:r>
              <a:rPr lang="fr-FR" sz="800" dirty="0"/>
              <a:t>		- 3 œufs </a:t>
            </a:r>
            <a:br>
              <a:rPr lang="fr-FR" sz="800" dirty="0"/>
            </a:br>
            <a:r>
              <a:rPr lang="fr-FR" sz="800" dirty="0"/>
              <a:t>		- 10/15 cl crème fraîche </a:t>
            </a:r>
            <a:br>
              <a:rPr lang="fr-FR" sz="800" dirty="0"/>
            </a:br>
            <a:r>
              <a:rPr lang="fr-FR" sz="800" dirty="0"/>
              <a:t>		- 75 g beurre ou margarine </a:t>
            </a:r>
            <a:endParaRPr lang="fr-FR" sz="800" b="1" dirty="0"/>
          </a:p>
          <a:p>
            <a:r>
              <a:rPr lang="fr-FR" sz="800" dirty="0"/>
              <a:t>Préparer la pâte en incorporant le beurre à la farine en frottant entre les mains ; quand la pâte est homogène</a:t>
            </a:r>
            <a:r>
              <a:rPr lang="fr-FR" sz="800" b="1" dirty="0"/>
              <a:t>,</a:t>
            </a:r>
            <a:r>
              <a:rPr lang="fr-FR" sz="800" dirty="0"/>
              <a:t> ajouter le sel ; mélanger puis mouiller la pâte avec 2 verres d'eau environ.</a:t>
            </a:r>
            <a:br>
              <a:rPr lang="fr-FR" sz="800" dirty="0"/>
            </a:br>
            <a:r>
              <a:rPr lang="fr-FR" sz="800" dirty="0"/>
              <a:t>Malaxer la pâte à la main afin d'obtenir une pâte à pain.</a:t>
            </a:r>
            <a:br>
              <a:rPr lang="fr-FR" sz="800" dirty="0"/>
            </a:br>
            <a:r>
              <a:rPr lang="fr-FR" sz="800" dirty="0"/>
              <a:t>L'étaler sur la table avec les mains et faire les rebords de la tarte en rabattant la pâte.</a:t>
            </a:r>
            <a:br>
              <a:rPr lang="fr-FR" sz="800" dirty="0"/>
            </a:br>
            <a:r>
              <a:rPr lang="fr-FR" sz="800" dirty="0"/>
              <a:t>Poser le tout sur du papier sulfurisé.</a:t>
            </a:r>
            <a:br>
              <a:rPr lang="fr-FR" sz="800" dirty="0"/>
            </a:br>
            <a:r>
              <a:rPr lang="fr-FR" sz="800" dirty="0"/>
              <a:t>Dans une casserole faire blondir les oignons, ajouter les carottes râpées ; cuire à feu doux 15 mn.</a:t>
            </a:r>
            <a:br>
              <a:rPr lang="fr-FR" sz="800" dirty="0"/>
            </a:br>
            <a:r>
              <a:rPr lang="fr-FR" sz="800" dirty="0"/>
              <a:t>Hors du feu ajouter les œufs, la crème et les épices.</a:t>
            </a:r>
            <a:br>
              <a:rPr lang="fr-FR" sz="800" dirty="0"/>
            </a:br>
            <a:r>
              <a:rPr lang="fr-FR" sz="800" dirty="0"/>
              <a:t>Verser la préparation sur la pâte et enfourner Th. 6 environ 45 minutes.</a:t>
            </a:r>
            <a:endParaRPr lang="fr-FR" sz="800" b="1" dirty="0"/>
          </a:p>
          <a:p>
            <a:r>
              <a:rPr lang="fr-FR" sz="800" dirty="0" smtClean="0">
                <a:latin typeface="Arial" pitchFamily="34" charset="0"/>
                <a:cs typeface="Arial" pitchFamily="34" charset="0"/>
              </a:rPr>
              <a:t> </a:t>
            </a:r>
          </a:p>
          <a:p>
            <a:pPr>
              <a:buNone/>
            </a:pPr>
            <a:endParaRPr lang="fr-FR" sz="800" dirty="0">
              <a:latin typeface="Arial" pitchFamily="34" charset="0"/>
              <a:cs typeface="Arial" pitchFamily="34" charset="0"/>
            </a:endParaRPr>
          </a:p>
        </p:txBody>
      </p:sp>
    </p:spTree>
    <p:extLst>
      <p:ext uri="{BB962C8B-B14F-4D97-AF65-F5344CB8AC3E}">
        <p14:creationId xmlns:p14="http://schemas.microsoft.com/office/powerpoint/2010/main" val="2597138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14</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a:t>CHOU, POMMES DE TERRE, CAROTTES façon grand’mère </a:t>
            </a:r>
          </a:p>
          <a:p>
            <a:r>
              <a:rPr lang="fr-FR" sz="800" dirty="0"/>
              <a:t>Ingrédients (pour 4 personnes) : </a:t>
            </a:r>
            <a:br>
              <a:rPr lang="fr-FR" sz="800" dirty="0"/>
            </a:br>
            <a:r>
              <a:rPr lang="fr-FR" sz="800" dirty="0"/>
              <a:t>		- 1 chou </a:t>
            </a:r>
            <a:br>
              <a:rPr lang="fr-FR" sz="800" dirty="0"/>
            </a:br>
            <a:r>
              <a:rPr lang="fr-FR" sz="800" dirty="0"/>
              <a:t>		- 5 carottes </a:t>
            </a:r>
            <a:br>
              <a:rPr lang="fr-FR" sz="800" dirty="0"/>
            </a:br>
            <a:r>
              <a:rPr lang="fr-FR" sz="800" dirty="0"/>
              <a:t>		- 6 pommes de terre </a:t>
            </a:r>
            <a:br>
              <a:rPr lang="fr-FR" sz="800" dirty="0"/>
            </a:br>
            <a:r>
              <a:rPr lang="fr-FR" sz="800" dirty="0"/>
              <a:t>		- 2 beaux oignons </a:t>
            </a:r>
            <a:br>
              <a:rPr lang="fr-FR" sz="800" dirty="0"/>
            </a:br>
            <a:r>
              <a:rPr lang="fr-FR" sz="800" dirty="0"/>
              <a:t>		- une tablette de bouillon </a:t>
            </a:r>
            <a:br>
              <a:rPr lang="fr-FR" sz="800" dirty="0"/>
            </a:br>
            <a:r>
              <a:rPr lang="fr-FR" sz="800" dirty="0"/>
              <a:t>		- huile d'olive </a:t>
            </a:r>
            <a:br>
              <a:rPr lang="fr-FR" sz="800" dirty="0"/>
            </a:br>
            <a:r>
              <a:rPr lang="fr-FR" sz="800" dirty="0"/>
              <a:t>		- lardons </a:t>
            </a:r>
            <a:br>
              <a:rPr lang="fr-FR" sz="800" dirty="0"/>
            </a:br>
            <a:r>
              <a:rPr lang="fr-FR" sz="800" dirty="0"/>
              <a:t>		- vin blanc sec </a:t>
            </a:r>
            <a:br>
              <a:rPr lang="fr-FR" sz="800" dirty="0"/>
            </a:br>
            <a:r>
              <a:rPr lang="fr-FR" sz="800" dirty="0"/>
              <a:t>		- graines de coriandre </a:t>
            </a:r>
            <a:br>
              <a:rPr lang="fr-FR" sz="800" dirty="0"/>
            </a:br>
            <a:r>
              <a:rPr lang="fr-FR" sz="800" dirty="0"/>
              <a:t>		- baies de genièvre </a:t>
            </a:r>
            <a:br>
              <a:rPr lang="fr-FR" sz="800" dirty="0"/>
            </a:br>
            <a:r>
              <a:rPr lang="fr-FR" sz="800" dirty="0"/>
              <a:t>		- sel et poivre </a:t>
            </a:r>
            <a:br>
              <a:rPr lang="fr-FR" sz="800" dirty="0"/>
            </a:br>
            <a:r>
              <a:rPr lang="fr-FR" sz="800" dirty="0"/>
              <a:t>		- une pincée de 4 épices </a:t>
            </a:r>
          </a:p>
          <a:p>
            <a:r>
              <a:rPr lang="fr-FR" sz="800" dirty="0"/>
              <a:t>Nettoyer le chou en ôtant les grosses feuilles du dessus.</a:t>
            </a:r>
            <a:br>
              <a:rPr lang="fr-FR" sz="800" dirty="0"/>
            </a:br>
            <a:r>
              <a:rPr lang="fr-FR" sz="800" dirty="0"/>
              <a:t>Le faire blanchir pendant 5/6 mn.</a:t>
            </a:r>
            <a:br>
              <a:rPr lang="fr-FR" sz="800" dirty="0"/>
            </a:br>
            <a:r>
              <a:rPr lang="fr-FR" sz="800" dirty="0"/>
              <a:t>Bien l'égoutter en le pressant.</a:t>
            </a:r>
            <a:br>
              <a:rPr lang="fr-FR" sz="800" dirty="0"/>
            </a:br>
            <a:r>
              <a:rPr lang="fr-FR" sz="800" dirty="0"/>
              <a:t>Pendant qu'il s'égoutte faire revenir dans une cocotte en fonte les oignons et les lardons sans faire trop dorer.</a:t>
            </a:r>
            <a:br>
              <a:rPr lang="fr-FR" sz="800" dirty="0"/>
            </a:br>
            <a:r>
              <a:rPr lang="fr-FR" sz="800" dirty="0"/>
              <a:t>Ajouter le chou, les carottes, les pommes de terre.</a:t>
            </a:r>
            <a:br>
              <a:rPr lang="fr-FR" sz="800" dirty="0"/>
            </a:br>
            <a:r>
              <a:rPr lang="fr-FR" sz="800" dirty="0"/>
              <a:t>Émiettez le cube de bouillon, ajouter un bon verre de vin blanc sec, mettre les graines de coriandre, les baies de genièvre, les 4 épices, sel et poivre.</a:t>
            </a:r>
            <a:br>
              <a:rPr lang="fr-FR" sz="800" dirty="0"/>
            </a:br>
            <a:r>
              <a:rPr lang="fr-FR" sz="800" dirty="0"/>
              <a:t>Laisser cuire à feu pas trop fort pendant environ 20 mn.</a:t>
            </a:r>
            <a:br>
              <a:rPr lang="fr-FR" sz="800" dirty="0"/>
            </a:br>
            <a:r>
              <a:rPr lang="fr-FR" sz="800" dirty="0"/>
              <a:t>Surveillez le niveau de liquide et rajouter si besoin est du vin blanc et/ou de l'eau. </a:t>
            </a: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a:t>CAROTTES « DÉLICES »</a:t>
            </a:r>
            <a:endParaRPr lang="fr-FR" sz="800" dirty="0"/>
          </a:p>
          <a:p>
            <a:r>
              <a:rPr lang="fr-FR" sz="800" dirty="0"/>
              <a:t>Ingrédients :	- 2 l de bon court bouillon bien aromatisé</a:t>
            </a:r>
          </a:p>
          <a:p>
            <a:r>
              <a:rPr lang="fr-FR" sz="800" dirty="0"/>
              <a:t>		  (Thym, girofle, laurier, ail, oignon, livèche…)</a:t>
            </a:r>
          </a:p>
          <a:p>
            <a:r>
              <a:rPr lang="fr-FR" sz="800" dirty="0"/>
              <a:t>		- 1.5 kg de carottes</a:t>
            </a:r>
          </a:p>
          <a:p>
            <a:r>
              <a:rPr lang="fr-FR" sz="800" dirty="0"/>
              <a:t>- 4 blancs de poireaux  émincés en  </a:t>
            </a:r>
          </a:p>
          <a:p>
            <a:r>
              <a:rPr lang="fr-FR" sz="800" dirty="0"/>
              <a:t>  bâtonnets de 2 ou 3 cm</a:t>
            </a:r>
          </a:p>
          <a:p>
            <a:r>
              <a:rPr lang="fr-FR" sz="800" dirty="0"/>
              <a:t>- 1 bol de crème fraîche (ou 2 yaourts battus </a:t>
            </a:r>
          </a:p>
          <a:p>
            <a:r>
              <a:rPr lang="fr-FR" sz="800" dirty="0"/>
              <a:t>  Avec 1 c. à s. d’huile d’olive)</a:t>
            </a:r>
          </a:p>
          <a:p>
            <a:r>
              <a:rPr lang="fr-FR" sz="800" dirty="0"/>
              <a:t>- gros comme un doigt de racine de raifort </a:t>
            </a:r>
          </a:p>
          <a:p>
            <a:r>
              <a:rPr lang="fr-FR" sz="800" dirty="0"/>
              <a:t>  (À défaut une c. à s. de moutarde forte)</a:t>
            </a:r>
          </a:p>
          <a:p>
            <a:r>
              <a:rPr lang="fr-FR" sz="800" dirty="0"/>
              <a:t>- beaucoup de persil haché</a:t>
            </a:r>
          </a:p>
          <a:p>
            <a:r>
              <a:rPr lang="fr-FR" sz="800" dirty="0"/>
              <a:t>- sel</a:t>
            </a:r>
          </a:p>
          <a:p>
            <a:r>
              <a:rPr lang="fr-FR" sz="800" dirty="0"/>
              <a:t>Râper les carottes avec une râpe à gros trous. Ajouter les blancs de poireaux émincés. Râper le raifort dans un bol  et ajouter la crème ou les yaourts, puis le sel. Mélanger.</a:t>
            </a:r>
          </a:p>
          <a:p>
            <a:r>
              <a:rPr lang="fr-FR" sz="800" dirty="0"/>
              <a:t>Au dernier moment, soit environ 5 mn avant de servir, plonger les carottes râpées avec les poireaux dans le court-bouillon bouillant. Laisser pocher 2 mn, pas plus.</a:t>
            </a:r>
            <a:br>
              <a:rPr lang="fr-FR" sz="800" dirty="0"/>
            </a:br>
            <a:r>
              <a:rPr lang="fr-FR" sz="800" dirty="0"/>
              <a:t>Sortir à l’écumoire et disposer dans un plat de service. Saupoudrer de persil. Servir accompagné de la crème au raifort. </a:t>
            </a:r>
          </a:p>
          <a:p>
            <a:r>
              <a:rPr lang="fr-FR" sz="800" dirty="0"/>
              <a:t>Le bouillon restant est une excellente base de potage pour un autre repas.</a:t>
            </a:r>
          </a:p>
          <a:p>
            <a:r>
              <a:rPr lang="fr-FR" sz="800" dirty="0" smtClean="0">
                <a:latin typeface="Arial" pitchFamily="34" charset="0"/>
                <a:cs typeface="Arial" pitchFamily="34" charset="0"/>
              </a:rPr>
              <a:t> </a:t>
            </a:r>
          </a:p>
          <a:p>
            <a:pPr>
              <a:buNone/>
            </a:pPr>
            <a:endParaRPr lang="fr-FR" sz="800" dirty="0">
              <a:latin typeface="Arial" pitchFamily="34" charset="0"/>
              <a:cs typeface="Arial" pitchFamily="34" charset="0"/>
            </a:endParaRPr>
          </a:p>
        </p:txBody>
      </p:sp>
    </p:spTree>
    <p:extLst>
      <p:ext uri="{BB962C8B-B14F-4D97-AF65-F5344CB8AC3E}">
        <p14:creationId xmlns:p14="http://schemas.microsoft.com/office/powerpoint/2010/main" val="3817086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15</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a:t>CAROTTES RÂPÉES AUX POMMES SAUCE CITRON </a:t>
            </a:r>
          </a:p>
          <a:p>
            <a:r>
              <a:rPr lang="fr-FR" sz="800" dirty="0"/>
              <a:t>Ingrédients (pour 4 personnes) : </a:t>
            </a:r>
          </a:p>
          <a:p>
            <a:r>
              <a:rPr lang="fr-FR" sz="800" dirty="0"/>
              <a:t>		- 400 g de carottes </a:t>
            </a:r>
            <a:br>
              <a:rPr lang="fr-FR" sz="800" dirty="0"/>
            </a:br>
            <a:r>
              <a:rPr lang="fr-FR" sz="800" dirty="0"/>
              <a:t>		- 200 g de pommes reinette </a:t>
            </a:r>
            <a:br>
              <a:rPr lang="fr-FR" sz="800" dirty="0"/>
            </a:br>
            <a:r>
              <a:rPr lang="fr-FR" sz="800" dirty="0"/>
              <a:t>pour la sauce citron : </a:t>
            </a:r>
            <a:br>
              <a:rPr lang="fr-FR" sz="800" dirty="0"/>
            </a:br>
            <a:r>
              <a:rPr lang="fr-FR" sz="800" dirty="0"/>
              <a:t>		- 2 citrons pressés </a:t>
            </a:r>
            <a:br>
              <a:rPr lang="fr-FR" sz="800" dirty="0"/>
            </a:br>
            <a:r>
              <a:rPr lang="fr-FR" sz="800" dirty="0"/>
              <a:t>		- 1 cuillère à soupe d'huile, sel et persil </a:t>
            </a:r>
            <a:br>
              <a:rPr lang="fr-FR" sz="800" dirty="0"/>
            </a:br>
            <a:r>
              <a:rPr lang="fr-FR" sz="800" dirty="0"/>
              <a:t>		- 1 cuillère à soupe de moutarde </a:t>
            </a:r>
            <a:br>
              <a:rPr lang="fr-FR" sz="800" dirty="0"/>
            </a:br>
            <a:r>
              <a:rPr lang="fr-FR" sz="800" dirty="0"/>
              <a:t>		- eau si nécessaire </a:t>
            </a:r>
          </a:p>
          <a:p>
            <a:r>
              <a:rPr lang="fr-FR" sz="800" dirty="0"/>
              <a:t> </a:t>
            </a:r>
          </a:p>
          <a:p>
            <a:r>
              <a:rPr lang="fr-FR" sz="800" dirty="0"/>
              <a:t>Râper les carottes, couper les pommes épluchées en petits dés.</a:t>
            </a:r>
            <a:br>
              <a:rPr lang="fr-FR" sz="800" dirty="0"/>
            </a:br>
            <a:r>
              <a:rPr lang="fr-FR" sz="800" dirty="0"/>
              <a:t>Mélanger le tout dans un saladier.</a:t>
            </a:r>
            <a:br>
              <a:rPr lang="fr-FR" sz="800" dirty="0"/>
            </a:br>
            <a:r>
              <a:rPr lang="fr-FR" sz="800" dirty="0"/>
              <a:t>Ajouter la sauce citron. </a:t>
            </a: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a:t>FLAN DE CAROTTES </a:t>
            </a:r>
          </a:p>
          <a:p>
            <a:r>
              <a:rPr lang="fr-FR" sz="800" dirty="0"/>
              <a:t>Ingrédients (pour 6 personnes) : </a:t>
            </a:r>
            <a:br>
              <a:rPr lang="fr-FR" sz="800" dirty="0"/>
            </a:br>
            <a:r>
              <a:rPr lang="fr-FR" sz="800" dirty="0"/>
              <a:t>		- 300 g de carottes après épluchage et 			  détaillées en cube </a:t>
            </a:r>
            <a:br>
              <a:rPr lang="fr-FR" sz="800" dirty="0"/>
            </a:br>
            <a:r>
              <a:rPr lang="fr-FR" sz="800" dirty="0"/>
              <a:t>		- 2 œufs </a:t>
            </a:r>
            <a:br>
              <a:rPr lang="fr-FR" sz="800" dirty="0"/>
            </a:br>
            <a:r>
              <a:rPr lang="fr-FR" sz="800" dirty="0"/>
              <a:t>		- 65 g de fromage petit-suisse </a:t>
            </a:r>
            <a:br>
              <a:rPr lang="fr-FR" sz="800" dirty="0"/>
            </a:br>
            <a:r>
              <a:rPr lang="fr-FR" sz="800" dirty="0"/>
              <a:t>		- 25 g de fécule de pomme de terre </a:t>
            </a:r>
            <a:br>
              <a:rPr lang="fr-FR" sz="800" dirty="0"/>
            </a:br>
            <a:r>
              <a:rPr lang="fr-FR" sz="800" dirty="0"/>
              <a:t>		- 45 g de gruyère râpé </a:t>
            </a:r>
            <a:br>
              <a:rPr lang="fr-FR" sz="800" dirty="0"/>
            </a:br>
            <a:r>
              <a:rPr lang="fr-FR" sz="800" dirty="0"/>
              <a:t>		- sel, poivre</a:t>
            </a:r>
          </a:p>
          <a:p>
            <a:r>
              <a:rPr lang="fr-FR" sz="800" dirty="0"/>
              <a:t>		- persil haché </a:t>
            </a:r>
            <a:br>
              <a:rPr lang="fr-FR" sz="800" dirty="0"/>
            </a:br>
            <a:r>
              <a:rPr lang="fr-FR" sz="800" dirty="0"/>
              <a:t>		- matière grasse pour les ramequins </a:t>
            </a:r>
            <a:br>
              <a:rPr lang="fr-FR" sz="800" dirty="0"/>
            </a:br>
            <a:r>
              <a:rPr lang="fr-FR" sz="800" dirty="0"/>
              <a:t/>
            </a:r>
            <a:br>
              <a:rPr lang="fr-FR" sz="800" dirty="0"/>
            </a:br>
            <a:r>
              <a:rPr lang="fr-FR" sz="800" dirty="0"/>
              <a:t>Faire cuire les carottes à l'eau bouillante salée et poivrée jusqu'au moment où les carottes s'écrasent facilement.</a:t>
            </a:r>
            <a:br>
              <a:rPr lang="fr-FR" sz="800" dirty="0"/>
            </a:br>
            <a:r>
              <a:rPr lang="fr-FR" sz="800" dirty="0"/>
              <a:t>Égoutter et réduire en purée.</a:t>
            </a:r>
            <a:br>
              <a:rPr lang="fr-FR" sz="800" dirty="0"/>
            </a:br>
            <a:r>
              <a:rPr lang="fr-FR" sz="800" dirty="0"/>
              <a:t>Fouetter les œufs avec le fromage blanc, la fécule, le gruyère et le persil.</a:t>
            </a:r>
            <a:br>
              <a:rPr lang="fr-FR" sz="800" dirty="0"/>
            </a:br>
            <a:r>
              <a:rPr lang="fr-FR" sz="800" dirty="0"/>
              <a:t>Mélanger le tout avec les carottes et vérifier l'assaisonnement.</a:t>
            </a:r>
            <a:br>
              <a:rPr lang="fr-FR" sz="800" dirty="0"/>
            </a:br>
            <a:r>
              <a:rPr lang="fr-FR" sz="800" dirty="0"/>
              <a:t>Graisser les ramequins, y verser l'appareil et cuire au bain-marie à 190°C pendant 35 à 40 minutes.</a:t>
            </a:r>
            <a:br>
              <a:rPr lang="fr-FR" sz="800" dirty="0"/>
            </a:br>
            <a:r>
              <a:rPr lang="fr-FR" sz="800" dirty="0"/>
              <a:t>Démouler tiède. </a:t>
            </a:r>
          </a:p>
          <a:p>
            <a:r>
              <a:rPr lang="fr-FR" sz="800" dirty="0" smtClean="0">
                <a:latin typeface="Arial" pitchFamily="34" charset="0"/>
                <a:cs typeface="Arial" pitchFamily="34" charset="0"/>
              </a:rPr>
              <a:t> </a:t>
            </a:r>
          </a:p>
          <a:p>
            <a:pPr>
              <a:buNone/>
            </a:pPr>
            <a:endParaRPr lang="fr-FR" sz="800" dirty="0">
              <a:latin typeface="Arial" pitchFamily="34" charset="0"/>
              <a:cs typeface="Arial" pitchFamily="34" charset="0"/>
            </a:endParaRPr>
          </a:p>
        </p:txBody>
      </p:sp>
    </p:spTree>
    <p:extLst>
      <p:ext uri="{BB962C8B-B14F-4D97-AF65-F5344CB8AC3E}">
        <p14:creationId xmlns:p14="http://schemas.microsoft.com/office/powerpoint/2010/main" val="3643251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16</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a:t>CAROTTES FAÇON CARBONARA</a:t>
            </a:r>
            <a:endParaRPr lang="fr-FR" sz="800" dirty="0"/>
          </a:p>
          <a:p>
            <a:r>
              <a:rPr lang="fr-FR" sz="800" dirty="0"/>
              <a:t>Ingrédients (pour 4 personnes) : </a:t>
            </a:r>
            <a:br>
              <a:rPr lang="fr-FR" sz="800" dirty="0"/>
            </a:br>
            <a:r>
              <a:rPr lang="fr-FR" sz="800" dirty="0"/>
              <a:t> 	- 8 carottes (moyenne)</a:t>
            </a:r>
            <a:br>
              <a:rPr lang="fr-FR" sz="800" dirty="0"/>
            </a:br>
            <a:r>
              <a:rPr lang="fr-FR" sz="800" dirty="0"/>
              <a:t> 	- 4 jaunes d'œuf</a:t>
            </a:r>
            <a:br>
              <a:rPr lang="fr-FR" sz="800" dirty="0"/>
            </a:br>
            <a:r>
              <a:rPr lang="fr-FR" sz="800" dirty="0"/>
              <a:t> 	- 2 oignons</a:t>
            </a:r>
            <a:br>
              <a:rPr lang="fr-FR" sz="800" dirty="0"/>
            </a:br>
            <a:r>
              <a:rPr lang="fr-FR" sz="800" dirty="0"/>
              <a:t> 	- 8 c. à soupe de crème fraîche</a:t>
            </a:r>
            <a:br>
              <a:rPr lang="fr-FR" sz="800" dirty="0"/>
            </a:br>
            <a:r>
              <a:rPr lang="fr-FR" sz="800" dirty="0"/>
              <a:t> 	- 200 g de lardons fumés</a:t>
            </a:r>
            <a:br>
              <a:rPr lang="fr-FR" sz="800" dirty="0"/>
            </a:br>
            <a:r>
              <a:rPr lang="fr-FR" sz="800" dirty="0"/>
              <a:t> 	- sel et poivre</a:t>
            </a:r>
            <a:br>
              <a:rPr lang="fr-FR" sz="800" dirty="0"/>
            </a:br>
            <a:r>
              <a:rPr lang="fr-FR" sz="800" dirty="0"/>
              <a:t>Éplucher les carottes et les couper en rondelles. </a:t>
            </a:r>
            <a:br>
              <a:rPr lang="fr-FR" sz="800" dirty="0"/>
            </a:br>
            <a:r>
              <a:rPr lang="fr-FR" sz="800" dirty="0"/>
              <a:t>Émincer les oignons. </a:t>
            </a:r>
            <a:br>
              <a:rPr lang="fr-FR" sz="800" dirty="0"/>
            </a:br>
            <a:r>
              <a:rPr lang="fr-FR" sz="800" dirty="0"/>
              <a:t>Mettre une noix de beurre dans une sauteuse et y faire revenir les oignons et les carottes durant 3 mn à feu fort. </a:t>
            </a:r>
            <a:br>
              <a:rPr lang="fr-FR" sz="800" dirty="0"/>
            </a:br>
            <a:r>
              <a:rPr lang="fr-FR" sz="800" dirty="0"/>
              <a:t>Ajouter 20 cl d'eau, baisser le feu, couvrir et laisser cuire une dizaine de minutes (vérifier que cela n'attache pas et ajouter de l'eau si nécessaire). </a:t>
            </a:r>
            <a:br>
              <a:rPr lang="fr-FR" sz="800" dirty="0"/>
            </a:br>
            <a:r>
              <a:rPr lang="fr-FR" sz="800" dirty="0"/>
              <a:t>Quand c'est cuit, ajouter les lardons ; les faire cuire 2-3 mn puis sur feu très doux ajouter les jaunes d'œuf mélangés à la crème. </a:t>
            </a:r>
            <a:br>
              <a:rPr lang="fr-FR" sz="800" dirty="0"/>
            </a:br>
            <a:r>
              <a:rPr lang="fr-FR" sz="800" dirty="0"/>
              <a:t>Saler légèrement, poivrez. </a:t>
            </a:r>
            <a:br>
              <a:rPr lang="fr-FR" sz="800" dirty="0"/>
            </a:br>
            <a:r>
              <a:rPr lang="fr-FR" sz="800" dirty="0"/>
              <a:t>Laisser chauffer 3 mn en remuant et servir. </a:t>
            </a: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smtClean="0"/>
              <a:t>RECETTE</a:t>
            </a:r>
            <a:r>
              <a:rPr lang="fr-FR" sz="800" dirty="0" smtClean="0">
                <a:latin typeface="Arial" pitchFamily="34" charset="0"/>
                <a:cs typeface="Arial" pitchFamily="34" charset="0"/>
              </a:rPr>
              <a:t> </a:t>
            </a:r>
          </a:p>
          <a:p>
            <a:pPr>
              <a:buNone/>
            </a:pPr>
            <a:endParaRPr lang="fr-FR" sz="800" dirty="0">
              <a:latin typeface="Arial" pitchFamily="34" charset="0"/>
              <a:cs typeface="Arial" pitchFamily="34" charset="0"/>
            </a:endParaRPr>
          </a:p>
        </p:txBody>
      </p:sp>
    </p:spTree>
    <p:extLst>
      <p:ext uri="{BB962C8B-B14F-4D97-AF65-F5344CB8AC3E}">
        <p14:creationId xmlns:p14="http://schemas.microsoft.com/office/powerpoint/2010/main" val="2457916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17</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smtClean="0"/>
              <a:t>RECETTE</a:t>
            </a: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smtClean="0"/>
              <a:t>RECETTE</a:t>
            </a:r>
            <a:r>
              <a:rPr lang="fr-FR" sz="800" dirty="0" smtClean="0">
                <a:latin typeface="Arial" pitchFamily="34" charset="0"/>
                <a:cs typeface="Arial" pitchFamily="34" charset="0"/>
              </a:rPr>
              <a:t> </a:t>
            </a:r>
          </a:p>
          <a:p>
            <a:pPr>
              <a:buNone/>
            </a:pPr>
            <a:endParaRPr lang="fr-FR" sz="800" dirty="0">
              <a:latin typeface="Arial" pitchFamily="34" charset="0"/>
              <a:cs typeface="Arial" pitchFamily="34" charset="0"/>
            </a:endParaRPr>
          </a:p>
        </p:txBody>
      </p:sp>
    </p:spTree>
    <p:extLst>
      <p:ext uri="{BB962C8B-B14F-4D97-AF65-F5344CB8AC3E}">
        <p14:creationId xmlns:p14="http://schemas.microsoft.com/office/powerpoint/2010/main" val="33217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8" name="Espace réservé du contenu 2"/>
          <p:cNvSpPr>
            <a:spLocks noGrp="1"/>
          </p:cNvSpPr>
          <p:nvPr>
            <p:ph sz="half" idx="1"/>
          </p:nvPr>
        </p:nvSpPr>
        <p:spPr>
          <a:xfrm>
            <a:off x="990600" y="1828800"/>
            <a:ext cx="3810000" cy="4114800"/>
          </a:xfrm>
        </p:spPr>
        <p:txBody>
          <a:bodyPr/>
          <a:lstStyle/>
          <a:p>
            <a:r>
              <a:rPr lang="fr-FR" sz="1000" b="1" dirty="0">
                <a:latin typeface="Arial" pitchFamily="34" charset="0"/>
                <a:cs typeface="Arial" pitchFamily="34" charset="0"/>
              </a:rPr>
              <a:t>GÂTEAU DE CAROTTES </a:t>
            </a:r>
            <a:endParaRPr lang="fr-FR" sz="1000" b="1" dirty="0" smtClean="0">
              <a:latin typeface="Arial" pitchFamily="34" charset="0"/>
              <a:cs typeface="Arial" pitchFamily="34" charset="0"/>
            </a:endParaRPr>
          </a:p>
          <a:p>
            <a:pPr>
              <a:buNone/>
            </a:pPr>
            <a:r>
              <a:rPr lang="fr-FR" sz="700" i="1" dirty="0" smtClean="0">
                <a:latin typeface="Arial" pitchFamily="34" charset="0"/>
                <a:cs typeface="Arial" pitchFamily="34" charset="0"/>
              </a:rPr>
              <a:t>	Recette transmise par Monsieur ALLIROL</a:t>
            </a:r>
            <a:endParaRPr lang="fr-FR" sz="700" b="1" dirty="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a:t>
            </a:r>
            <a:r>
              <a:rPr lang="fr-FR" sz="800" dirty="0">
                <a:latin typeface="Arial" pitchFamily="34" charset="0"/>
                <a:cs typeface="Arial" pitchFamily="34" charset="0"/>
              </a:rPr>
              <a:t> :	</a:t>
            </a:r>
            <a:r>
              <a:rPr lang="fr-FR" sz="800" dirty="0" smtClean="0">
                <a:latin typeface="Arial" pitchFamily="34" charset="0"/>
                <a:cs typeface="Arial" pitchFamily="34" charset="0"/>
              </a:rPr>
              <a:t>	- 400 </a:t>
            </a:r>
            <a:r>
              <a:rPr lang="fr-FR" sz="800" dirty="0">
                <a:latin typeface="Arial" pitchFamily="34" charset="0"/>
                <a:cs typeface="Arial" pitchFamily="34" charset="0"/>
              </a:rPr>
              <a:t>g de farine</a:t>
            </a:r>
          </a:p>
          <a:p>
            <a:pPr>
              <a:spcBef>
                <a:spcPts val="0"/>
              </a:spcBef>
              <a:buNone/>
            </a:pPr>
            <a:r>
              <a:rPr lang="fr-FR" sz="800" dirty="0" smtClean="0">
                <a:latin typeface="Arial" pitchFamily="34" charset="0"/>
                <a:cs typeface="Arial" pitchFamily="34" charset="0"/>
              </a:rPr>
              <a:t>			- 350 </a:t>
            </a:r>
            <a:r>
              <a:rPr lang="fr-FR" sz="800" dirty="0">
                <a:latin typeface="Arial" pitchFamily="34" charset="0"/>
                <a:cs typeface="Arial" pitchFamily="34" charset="0"/>
              </a:rPr>
              <a:t>g de sucre de canne</a:t>
            </a:r>
          </a:p>
          <a:p>
            <a:pPr>
              <a:spcBef>
                <a:spcPts val="0"/>
              </a:spcBef>
              <a:buNone/>
            </a:pPr>
            <a:r>
              <a:rPr lang="fr-FR" sz="800" dirty="0" smtClean="0">
                <a:latin typeface="Arial" pitchFamily="34" charset="0"/>
                <a:cs typeface="Arial" pitchFamily="34" charset="0"/>
              </a:rPr>
              <a:t>			- 1 </a:t>
            </a:r>
            <a:r>
              <a:rPr lang="fr-FR" sz="800" dirty="0">
                <a:latin typeface="Arial" pitchFamily="34" charset="0"/>
                <a:cs typeface="Arial" pitchFamily="34" charset="0"/>
              </a:rPr>
              <a:t>+ ½ tasse d’huile</a:t>
            </a:r>
          </a:p>
          <a:p>
            <a:pPr>
              <a:spcBef>
                <a:spcPts val="0"/>
              </a:spcBef>
              <a:buNone/>
            </a:pPr>
            <a:r>
              <a:rPr lang="fr-FR" sz="800" dirty="0" smtClean="0">
                <a:latin typeface="Arial" pitchFamily="34" charset="0"/>
                <a:cs typeface="Arial" pitchFamily="34" charset="0"/>
              </a:rPr>
              <a:t>			- 4 </a:t>
            </a:r>
            <a:r>
              <a:rPr lang="fr-FR" sz="800" dirty="0">
                <a:latin typeface="Arial" pitchFamily="34" charset="0"/>
                <a:cs typeface="Arial" pitchFamily="34" charset="0"/>
              </a:rPr>
              <a:t>œufs</a:t>
            </a:r>
          </a:p>
          <a:p>
            <a:pPr>
              <a:spcBef>
                <a:spcPts val="0"/>
              </a:spcBef>
              <a:buNone/>
            </a:pPr>
            <a:r>
              <a:rPr lang="fr-FR" sz="800" dirty="0" smtClean="0">
                <a:latin typeface="Arial" pitchFamily="34" charset="0"/>
                <a:cs typeface="Arial" pitchFamily="34" charset="0"/>
              </a:rPr>
              <a:t>			- 2 c </a:t>
            </a:r>
            <a:r>
              <a:rPr lang="fr-FR" sz="800" dirty="0">
                <a:latin typeface="Arial" pitchFamily="34" charset="0"/>
                <a:cs typeface="Arial" pitchFamily="34" charset="0"/>
              </a:rPr>
              <a:t>à café de cannelle</a:t>
            </a:r>
          </a:p>
          <a:p>
            <a:pPr>
              <a:spcBef>
                <a:spcPts val="0"/>
              </a:spcBef>
              <a:buNone/>
            </a:pPr>
            <a:r>
              <a:rPr lang="fr-FR" sz="800" dirty="0" smtClean="0">
                <a:latin typeface="Arial" pitchFamily="34" charset="0"/>
                <a:cs typeface="Arial" pitchFamily="34" charset="0"/>
              </a:rPr>
              <a:t>			- 2 c </a:t>
            </a:r>
            <a:r>
              <a:rPr lang="fr-FR" sz="800" dirty="0">
                <a:latin typeface="Arial" pitchFamily="34" charset="0"/>
                <a:cs typeface="Arial" pitchFamily="34" charset="0"/>
              </a:rPr>
              <a:t>à café de bicarbonate de soude</a:t>
            </a:r>
          </a:p>
          <a:p>
            <a:pPr>
              <a:spcBef>
                <a:spcPts val="0"/>
              </a:spcBef>
              <a:buNone/>
            </a:pPr>
            <a:r>
              <a:rPr lang="fr-FR" sz="800" dirty="0" smtClean="0">
                <a:latin typeface="Arial" pitchFamily="34" charset="0"/>
                <a:cs typeface="Arial" pitchFamily="34" charset="0"/>
              </a:rPr>
              <a:t>			- 1 c </a:t>
            </a:r>
            <a:r>
              <a:rPr lang="fr-FR" sz="800" dirty="0">
                <a:latin typeface="Arial" pitchFamily="34" charset="0"/>
                <a:cs typeface="Arial" pitchFamily="34" charset="0"/>
              </a:rPr>
              <a:t>à café de sel</a:t>
            </a:r>
          </a:p>
          <a:p>
            <a:pPr>
              <a:spcBef>
                <a:spcPts val="0"/>
              </a:spcBef>
              <a:buNone/>
            </a:pPr>
            <a:r>
              <a:rPr lang="fr-FR" sz="800" dirty="0" smtClean="0">
                <a:latin typeface="Arial" pitchFamily="34" charset="0"/>
                <a:cs typeface="Arial" pitchFamily="34" charset="0"/>
              </a:rPr>
              <a:t>			- 3 </a:t>
            </a:r>
            <a:r>
              <a:rPr lang="fr-FR" sz="800" dirty="0">
                <a:latin typeface="Arial" pitchFamily="34" charset="0"/>
                <a:cs typeface="Arial" pitchFamily="34" charset="0"/>
              </a:rPr>
              <a:t>+ ½ tasses de carottes râpées</a:t>
            </a:r>
          </a:p>
          <a:p>
            <a:pPr>
              <a:spcBef>
                <a:spcPts val="0"/>
              </a:spcBef>
              <a:buNone/>
            </a:pPr>
            <a:r>
              <a:rPr lang="fr-FR" sz="800" dirty="0" smtClean="0">
                <a:latin typeface="Arial" pitchFamily="34" charset="0"/>
                <a:cs typeface="Arial" pitchFamily="34" charset="0"/>
              </a:rPr>
              <a:t>			- 200 </a:t>
            </a:r>
            <a:r>
              <a:rPr lang="fr-FR" sz="800" dirty="0">
                <a:latin typeface="Arial" pitchFamily="34" charset="0"/>
                <a:cs typeface="Arial" pitchFamily="34" charset="0"/>
              </a:rPr>
              <a:t>g de noix broyés</a:t>
            </a:r>
          </a:p>
          <a:p>
            <a:pPr>
              <a:spcBef>
                <a:spcPts val="0"/>
              </a:spcBef>
              <a:buNone/>
            </a:pPr>
            <a:r>
              <a:rPr lang="fr-FR" sz="800" dirty="0" smtClean="0">
                <a:latin typeface="Arial" pitchFamily="34" charset="0"/>
                <a:cs typeface="Arial" pitchFamily="34" charset="0"/>
              </a:rPr>
              <a:t>			- 100 </a:t>
            </a:r>
            <a:r>
              <a:rPr lang="fr-FR" sz="800" dirty="0">
                <a:latin typeface="Arial" pitchFamily="34" charset="0"/>
                <a:cs typeface="Arial" pitchFamily="34" charset="0"/>
              </a:rPr>
              <a:t>g de raisins secs et /ou de </a:t>
            </a:r>
            <a:r>
              <a:rPr lang="fr-FR" sz="800" dirty="0" smtClean="0">
                <a:latin typeface="Arial" pitchFamily="34" charset="0"/>
                <a:cs typeface="Arial" pitchFamily="34" charset="0"/>
              </a:rPr>
              <a:t>dattes</a:t>
            </a:r>
            <a:endParaRPr lang="fr-FR" sz="800" dirty="0">
              <a:latin typeface="Arial" pitchFamily="34" charset="0"/>
              <a:cs typeface="Arial" pitchFamily="34" charset="0"/>
            </a:endParaRPr>
          </a:p>
          <a:p>
            <a:pPr>
              <a:buNone/>
            </a:pPr>
            <a:r>
              <a:rPr lang="fr-FR" sz="800" dirty="0" smtClean="0">
                <a:latin typeface="Arial" pitchFamily="34" charset="0"/>
                <a:cs typeface="Arial" pitchFamily="34" charset="0"/>
              </a:rPr>
              <a:t>	Déposez </a:t>
            </a:r>
            <a:r>
              <a:rPr lang="fr-FR" sz="800" dirty="0">
                <a:latin typeface="Arial" pitchFamily="34" charset="0"/>
                <a:cs typeface="Arial" pitchFamily="34" charset="0"/>
              </a:rPr>
              <a:t>tous les ingrédients ensemble dans un grand bol et mélangez avec une spatule en bois bien solide. La pâte obtenue est collante et difficile à remuer, mais ne vous y arrêtez pas. Faites cuire à four chaud dans un grand moule huilé et fariné, entre 45 et 60 minutes.</a:t>
            </a:r>
          </a:p>
          <a:p>
            <a:pPr>
              <a:buNone/>
            </a:pPr>
            <a:r>
              <a:rPr lang="fr-FR" sz="800" dirty="0" smtClean="0">
                <a:latin typeface="Arial" pitchFamily="34" charset="0"/>
                <a:cs typeface="Arial" pitchFamily="34" charset="0"/>
              </a:rPr>
              <a:t>	Voir </a:t>
            </a:r>
            <a:r>
              <a:rPr lang="fr-FR" sz="800" dirty="0">
                <a:latin typeface="Arial" pitchFamily="34" charset="0"/>
                <a:cs typeface="Arial" pitchFamily="34" charset="0"/>
              </a:rPr>
              <a:t>se transformer cette mélasse en gâteau appétissant, fleurant bon la cannelle et d’un joli ton orangé, est toujours une surprise.</a:t>
            </a:r>
          </a:p>
          <a:p>
            <a:pPr>
              <a:buNone/>
            </a:pPr>
            <a:r>
              <a:rPr lang="fr-FR" sz="800" dirty="0" smtClean="0">
                <a:latin typeface="Arial" pitchFamily="34" charset="0"/>
                <a:cs typeface="Arial" pitchFamily="34" charset="0"/>
              </a:rPr>
              <a:t>	Si </a:t>
            </a:r>
            <a:r>
              <a:rPr lang="fr-FR" sz="800" dirty="0">
                <a:latin typeface="Arial" pitchFamily="34" charset="0"/>
                <a:cs typeface="Arial" pitchFamily="34" charset="0"/>
              </a:rPr>
              <a:t>vous savez résister, mettez-le au réfrigérateur et attendez deux jours avant de la manger, pour permettre aux saveurs de </a:t>
            </a:r>
            <a:r>
              <a:rPr lang="fr-FR" sz="800" dirty="0" smtClean="0">
                <a:latin typeface="Arial" pitchFamily="34" charset="0"/>
                <a:cs typeface="Arial" pitchFamily="34" charset="0"/>
              </a:rPr>
              <a:t>s’exalter.</a:t>
            </a:r>
          </a:p>
          <a:p>
            <a:pPr>
              <a:buNone/>
            </a:pPr>
            <a:endParaRPr lang="fr-FR" sz="800" dirty="0">
              <a:latin typeface="Arial" pitchFamily="34" charset="0"/>
              <a:cs typeface="Arial" pitchFamily="34" charset="0"/>
            </a:endParaRPr>
          </a:p>
          <a:p>
            <a:r>
              <a:rPr lang="fr-FR" sz="1000" b="1" dirty="0">
                <a:latin typeface="Arial" pitchFamily="34" charset="0"/>
                <a:cs typeface="Arial" pitchFamily="34" charset="0"/>
              </a:rPr>
              <a:t>MOUSSE DE CAROTTES </a:t>
            </a:r>
            <a:endParaRPr lang="fr-FR" sz="1000" b="1" dirty="0" smtClean="0">
              <a:latin typeface="Arial" pitchFamily="34" charset="0"/>
              <a:cs typeface="Arial" pitchFamily="34" charset="0"/>
            </a:endParaRP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endParaRPr lang="fr-FR" sz="800" b="1" i="1" dirty="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 </a:t>
            </a:r>
            <a:r>
              <a:rPr lang="fr-FR" sz="800" dirty="0">
                <a:latin typeface="Arial" pitchFamily="34" charset="0"/>
                <a:cs typeface="Arial" pitchFamily="34" charset="0"/>
              </a:rPr>
              <a:t>: 	</a:t>
            </a:r>
            <a:r>
              <a:rPr lang="fr-FR" sz="800" dirty="0" smtClean="0">
                <a:latin typeface="Arial" pitchFamily="34" charset="0"/>
                <a:cs typeface="Arial" pitchFamily="34" charset="0"/>
              </a:rPr>
              <a:t>- 200g </a:t>
            </a:r>
            <a:r>
              <a:rPr lang="fr-FR" sz="800" dirty="0">
                <a:latin typeface="Arial" pitchFamily="34" charset="0"/>
                <a:cs typeface="Arial" pitchFamily="34" charset="0"/>
              </a:rPr>
              <a:t>de carottes, </a:t>
            </a:r>
          </a:p>
          <a:p>
            <a:pPr>
              <a:spcBef>
                <a:spcPts val="0"/>
              </a:spcBef>
              <a:buNone/>
            </a:pPr>
            <a:r>
              <a:rPr lang="fr-FR" sz="800" dirty="0" smtClean="0">
                <a:latin typeface="Arial" pitchFamily="34" charset="0"/>
                <a:cs typeface="Arial" pitchFamily="34" charset="0"/>
              </a:rPr>
              <a:t>			- 3 </a:t>
            </a:r>
            <a:r>
              <a:rPr lang="fr-FR" sz="800" dirty="0">
                <a:latin typeface="Arial" pitchFamily="34" charset="0"/>
                <a:cs typeface="Arial" pitchFamily="34" charset="0"/>
              </a:rPr>
              <a:t>œufs, </a:t>
            </a:r>
            <a:r>
              <a:rPr lang="fr-FR" sz="800" dirty="0" smtClean="0">
                <a:latin typeface="Arial" pitchFamily="34" charset="0"/>
                <a:cs typeface="Arial" pitchFamily="34" charset="0"/>
              </a:rPr>
              <a:t>20 cl </a:t>
            </a:r>
            <a:r>
              <a:rPr lang="fr-FR" sz="800" dirty="0">
                <a:latin typeface="Arial" pitchFamily="34" charset="0"/>
                <a:cs typeface="Arial" pitchFamily="34" charset="0"/>
              </a:rPr>
              <a:t>de crème fraîche, </a:t>
            </a:r>
          </a:p>
          <a:p>
            <a:pPr>
              <a:spcBef>
                <a:spcPts val="0"/>
              </a:spcBef>
              <a:buNone/>
            </a:pPr>
            <a:r>
              <a:rPr lang="fr-FR" sz="800" dirty="0" smtClean="0">
                <a:latin typeface="Arial" pitchFamily="34" charset="0"/>
                <a:cs typeface="Arial" pitchFamily="34" charset="0"/>
              </a:rPr>
              <a:t>			- 100g </a:t>
            </a:r>
            <a:r>
              <a:rPr lang="fr-FR" sz="800" dirty="0">
                <a:latin typeface="Arial" pitchFamily="34" charset="0"/>
                <a:cs typeface="Arial" pitchFamily="34" charset="0"/>
              </a:rPr>
              <a:t>fromage râpé (gruyère), </a:t>
            </a:r>
            <a:r>
              <a:rPr lang="fr-FR" sz="800" dirty="0" smtClean="0">
                <a:latin typeface="Arial" pitchFamily="34" charset="0"/>
                <a:cs typeface="Arial" pitchFamily="34" charset="0"/>
              </a:rPr>
              <a:t>		- Muscade</a:t>
            </a:r>
            <a:r>
              <a:rPr lang="fr-FR" sz="800" dirty="0">
                <a:latin typeface="Arial" pitchFamily="34" charset="0"/>
                <a:cs typeface="Arial" pitchFamily="34" charset="0"/>
              </a:rPr>
              <a:t>, sel, poivre. </a:t>
            </a:r>
          </a:p>
          <a:p>
            <a:pPr>
              <a:buNone/>
            </a:pPr>
            <a:r>
              <a:rPr lang="fr-FR" sz="800" dirty="0" smtClean="0">
                <a:latin typeface="Arial" pitchFamily="34" charset="0"/>
                <a:cs typeface="Arial" pitchFamily="34" charset="0"/>
              </a:rPr>
              <a:t>	Découper </a:t>
            </a:r>
            <a:r>
              <a:rPr lang="fr-FR" sz="800" dirty="0">
                <a:latin typeface="Arial" pitchFamily="34" charset="0"/>
                <a:cs typeface="Arial" pitchFamily="34" charset="0"/>
              </a:rPr>
              <a:t>les carottes et les faire cuire dans de l'eau salée, puis utiliser l'eau des carottes pour les mixer. </a:t>
            </a:r>
            <a:br>
              <a:rPr lang="fr-FR" sz="800" dirty="0">
                <a:latin typeface="Arial" pitchFamily="34" charset="0"/>
                <a:cs typeface="Arial" pitchFamily="34" charset="0"/>
              </a:rPr>
            </a:br>
            <a:r>
              <a:rPr lang="fr-FR" sz="800" dirty="0">
                <a:latin typeface="Arial" pitchFamily="34" charset="0"/>
                <a:cs typeface="Arial" pitchFamily="34" charset="0"/>
              </a:rPr>
              <a:t>Battre les œufs, y ajouter la crème fraîche, puis les carottes mixées, le fromage, puis sel, poivre et muscade. </a:t>
            </a:r>
            <a:br>
              <a:rPr lang="fr-FR" sz="800" dirty="0">
                <a:latin typeface="Arial" pitchFamily="34" charset="0"/>
                <a:cs typeface="Arial" pitchFamily="34" charset="0"/>
              </a:rPr>
            </a:br>
            <a:r>
              <a:rPr lang="fr-FR" sz="800" dirty="0">
                <a:latin typeface="Arial" pitchFamily="34" charset="0"/>
                <a:cs typeface="Arial" pitchFamily="34" charset="0"/>
              </a:rPr>
              <a:t>Passer au four 30 minutes a 250°C. </a:t>
            </a:r>
            <a:br>
              <a:rPr lang="fr-FR" sz="800" dirty="0">
                <a:latin typeface="Arial" pitchFamily="34" charset="0"/>
                <a:cs typeface="Arial" pitchFamily="34" charset="0"/>
              </a:rPr>
            </a:br>
            <a:r>
              <a:rPr lang="fr-FR" sz="800" dirty="0">
                <a:latin typeface="Arial" pitchFamily="34" charset="0"/>
                <a:cs typeface="Arial" pitchFamily="34" charset="0"/>
              </a:rPr>
              <a:t>Servir tiède.</a:t>
            </a:r>
          </a:p>
          <a:p>
            <a:pPr>
              <a:buNone/>
            </a:pPr>
            <a:endParaRPr lang="fr-FR" sz="800" dirty="0">
              <a:latin typeface="Arial" pitchFamily="34" charset="0"/>
              <a:cs typeface="Arial" pitchFamily="34" charset="0"/>
            </a:endParaRPr>
          </a:p>
        </p:txBody>
      </p:sp>
      <p:sp>
        <p:nvSpPr>
          <p:cNvPr id="9" name="Espace réservé du contenu 3"/>
          <p:cNvSpPr>
            <a:spLocks noGrp="1"/>
          </p:cNvSpPr>
          <p:nvPr>
            <p:ph sz="half" idx="2"/>
          </p:nvPr>
        </p:nvSpPr>
        <p:spPr>
          <a:xfrm>
            <a:off x="4953000" y="1828800"/>
            <a:ext cx="3810000" cy="4408512"/>
          </a:xfrm>
        </p:spPr>
        <p:txBody>
          <a:bodyPr/>
          <a:lstStyle/>
          <a:p>
            <a:r>
              <a:rPr lang="fr-FR" sz="1000" b="1" dirty="0">
                <a:latin typeface="Arial" pitchFamily="34" charset="0"/>
                <a:cs typeface="Arial" pitchFamily="34" charset="0"/>
              </a:rPr>
              <a:t>CAROTTES FUMÉES </a:t>
            </a:r>
            <a:endParaRPr lang="fr-FR" sz="1000" b="1" dirty="0" smtClean="0">
              <a:latin typeface="Arial" pitchFamily="34" charset="0"/>
              <a:cs typeface="Arial" pitchFamily="34" charset="0"/>
            </a:endParaRP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endParaRPr lang="fr-FR" sz="800" b="1" i="1" dirty="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 : </a:t>
            </a:r>
            <a:r>
              <a:rPr lang="fr-FR" sz="800" dirty="0">
                <a:latin typeface="Arial" pitchFamily="34" charset="0"/>
                <a:cs typeface="Arial" pitchFamily="34" charset="0"/>
              </a:rPr>
              <a:t>	</a:t>
            </a:r>
            <a:r>
              <a:rPr lang="fr-FR" sz="800" dirty="0" smtClean="0">
                <a:latin typeface="Arial" pitchFamily="34" charset="0"/>
                <a:cs typeface="Arial" pitchFamily="34" charset="0"/>
              </a:rPr>
              <a:t>- 2 </a:t>
            </a:r>
            <a:r>
              <a:rPr lang="fr-FR" sz="800" dirty="0">
                <a:latin typeface="Arial" pitchFamily="34" charset="0"/>
                <a:cs typeface="Arial" pitchFamily="34" charset="0"/>
              </a:rPr>
              <a:t>kg de carottes </a:t>
            </a:r>
            <a:br>
              <a:rPr lang="fr-FR" sz="800" dirty="0">
                <a:latin typeface="Arial" pitchFamily="34" charset="0"/>
                <a:cs typeface="Arial" pitchFamily="34" charset="0"/>
              </a:rPr>
            </a:br>
            <a:r>
              <a:rPr lang="fr-FR" sz="800" dirty="0" smtClean="0">
                <a:latin typeface="Arial" pitchFamily="34" charset="0"/>
                <a:cs typeface="Arial" pitchFamily="34" charset="0"/>
              </a:rPr>
              <a:t>		- 3 </a:t>
            </a:r>
            <a:r>
              <a:rPr lang="fr-FR" sz="800" dirty="0">
                <a:latin typeface="Arial" pitchFamily="34" charset="0"/>
                <a:cs typeface="Arial" pitchFamily="34" charset="0"/>
              </a:rPr>
              <a:t>gros oignons </a:t>
            </a:r>
            <a:br>
              <a:rPr lang="fr-FR" sz="800" dirty="0">
                <a:latin typeface="Arial" pitchFamily="34" charset="0"/>
                <a:cs typeface="Arial" pitchFamily="34" charset="0"/>
              </a:rPr>
            </a:br>
            <a:r>
              <a:rPr lang="fr-FR" sz="800" dirty="0" smtClean="0">
                <a:latin typeface="Arial" pitchFamily="34" charset="0"/>
                <a:cs typeface="Arial" pitchFamily="34" charset="0"/>
              </a:rPr>
              <a:t>		- 1 </a:t>
            </a:r>
            <a:r>
              <a:rPr lang="fr-FR" sz="800" dirty="0">
                <a:latin typeface="Arial" pitchFamily="34" charset="0"/>
                <a:cs typeface="Arial" pitchFamily="34" charset="0"/>
              </a:rPr>
              <a:t>petit pot de crème fraîche </a:t>
            </a:r>
            <a:br>
              <a:rPr lang="fr-FR" sz="800" dirty="0">
                <a:latin typeface="Arial" pitchFamily="34" charset="0"/>
                <a:cs typeface="Arial" pitchFamily="34" charset="0"/>
              </a:rPr>
            </a:br>
            <a:r>
              <a:rPr lang="fr-FR" sz="800" dirty="0" smtClean="0">
                <a:latin typeface="Arial" pitchFamily="34" charset="0"/>
                <a:cs typeface="Arial" pitchFamily="34" charset="0"/>
              </a:rPr>
              <a:t>		- 400 </a:t>
            </a:r>
            <a:r>
              <a:rPr lang="fr-FR" sz="800" dirty="0">
                <a:latin typeface="Arial" pitchFamily="34" charset="0"/>
                <a:cs typeface="Arial" pitchFamily="34" charset="0"/>
              </a:rPr>
              <a:t>gr de lardons fumés </a:t>
            </a:r>
            <a:br>
              <a:rPr lang="fr-FR" sz="800" dirty="0">
                <a:latin typeface="Arial" pitchFamily="34" charset="0"/>
                <a:cs typeface="Arial" pitchFamily="34" charset="0"/>
              </a:rPr>
            </a:br>
            <a:r>
              <a:rPr lang="fr-FR" sz="800" dirty="0" smtClean="0">
                <a:latin typeface="Arial" pitchFamily="34" charset="0"/>
                <a:cs typeface="Arial" pitchFamily="34" charset="0"/>
              </a:rPr>
              <a:t>		- 1 </a:t>
            </a:r>
            <a:r>
              <a:rPr lang="fr-FR" sz="800" dirty="0">
                <a:latin typeface="Arial" pitchFamily="34" charset="0"/>
                <a:cs typeface="Arial" pitchFamily="34" charset="0"/>
              </a:rPr>
              <a:t>cube de bouillon nature </a:t>
            </a:r>
            <a:br>
              <a:rPr lang="fr-FR" sz="800" dirty="0">
                <a:latin typeface="Arial" pitchFamily="34" charset="0"/>
                <a:cs typeface="Arial" pitchFamily="34" charset="0"/>
              </a:rPr>
            </a:br>
            <a:r>
              <a:rPr lang="fr-FR" sz="800" dirty="0" smtClean="0">
                <a:latin typeface="Arial" pitchFamily="34" charset="0"/>
                <a:cs typeface="Arial" pitchFamily="34" charset="0"/>
              </a:rPr>
              <a:t>		- Une </a:t>
            </a:r>
            <a:r>
              <a:rPr lang="fr-FR" sz="800" dirty="0">
                <a:latin typeface="Arial" pitchFamily="34" charset="0"/>
                <a:cs typeface="Arial" pitchFamily="34" charset="0"/>
              </a:rPr>
              <a:t>pincée d'herbes de Provence </a:t>
            </a:r>
            <a:br>
              <a:rPr lang="fr-FR" sz="800" dirty="0">
                <a:latin typeface="Arial" pitchFamily="34" charset="0"/>
                <a:cs typeface="Arial" pitchFamily="34" charset="0"/>
              </a:rPr>
            </a:br>
            <a:r>
              <a:rPr lang="fr-FR" sz="800" dirty="0" smtClean="0">
                <a:latin typeface="Arial" pitchFamily="34" charset="0"/>
                <a:cs typeface="Arial" pitchFamily="34" charset="0"/>
              </a:rPr>
              <a:t>		- Sel </a:t>
            </a:r>
            <a:r>
              <a:rPr lang="fr-FR" sz="800" dirty="0">
                <a:latin typeface="Arial" pitchFamily="34" charset="0"/>
                <a:cs typeface="Arial" pitchFamily="34" charset="0"/>
              </a:rPr>
              <a:t>poivre selon goût </a:t>
            </a:r>
          </a:p>
          <a:p>
            <a:pPr>
              <a:buNone/>
            </a:pPr>
            <a:r>
              <a:rPr lang="fr-FR" sz="800" dirty="0" smtClean="0">
                <a:latin typeface="Arial" pitchFamily="34" charset="0"/>
                <a:cs typeface="Arial" pitchFamily="34" charset="0"/>
              </a:rPr>
              <a:t>	Éplucher </a:t>
            </a:r>
            <a:r>
              <a:rPr lang="fr-FR" sz="800" dirty="0">
                <a:latin typeface="Arial" pitchFamily="34" charset="0"/>
                <a:cs typeface="Arial" pitchFamily="34" charset="0"/>
              </a:rPr>
              <a:t>les carottes et les couper en rondelles pas trop fines.</a:t>
            </a:r>
          </a:p>
          <a:p>
            <a:pPr>
              <a:buNone/>
            </a:pPr>
            <a:r>
              <a:rPr lang="fr-FR" sz="800" dirty="0" smtClean="0">
                <a:latin typeface="Arial" pitchFamily="34" charset="0"/>
                <a:cs typeface="Arial" pitchFamily="34" charset="0"/>
              </a:rPr>
              <a:t>	Les </a:t>
            </a:r>
            <a:r>
              <a:rPr lang="fr-FR" sz="800" dirty="0">
                <a:latin typeface="Arial" pitchFamily="34" charset="0"/>
                <a:cs typeface="Arial" pitchFamily="34" charset="0"/>
              </a:rPr>
              <a:t>mettre à cuire à la vapeur avec 1 oignon coupé en lamelles. </a:t>
            </a:r>
          </a:p>
          <a:p>
            <a:pPr>
              <a:buNone/>
            </a:pPr>
            <a:r>
              <a:rPr lang="fr-FR" sz="800" dirty="0" smtClean="0">
                <a:latin typeface="Arial" pitchFamily="34" charset="0"/>
                <a:cs typeface="Arial" pitchFamily="34" charset="0"/>
              </a:rPr>
              <a:t>	Pendant </a:t>
            </a:r>
            <a:r>
              <a:rPr lang="fr-FR" sz="800" dirty="0">
                <a:latin typeface="Arial" pitchFamily="34" charset="0"/>
                <a:cs typeface="Arial" pitchFamily="34" charset="0"/>
              </a:rPr>
              <a:t>ce temps, faire revenir les 2 autres oignons dans 2 cas d'huile. </a:t>
            </a:r>
          </a:p>
          <a:p>
            <a:pPr>
              <a:buNone/>
            </a:pPr>
            <a:r>
              <a:rPr lang="fr-FR" sz="800" dirty="0" smtClean="0">
                <a:latin typeface="Arial" pitchFamily="34" charset="0"/>
                <a:cs typeface="Arial" pitchFamily="34" charset="0"/>
              </a:rPr>
              <a:t>	Mettre </a:t>
            </a:r>
            <a:r>
              <a:rPr lang="fr-FR" sz="800" dirty="0">
                <a:latin typeface="Arial" pitchFamily="34" charset="0"/>
                <a:cs typeface="Arial" pitchFamily="34" charset="0"/>
              </a:rPr>
              <a:t>de côté. </a:t>
            </a:r>
          </a:p>
          <a:p>
            <a:pPr>
              <a:buNone/>
            </a:pPr>
            <a:r>
              <a:rPr lang="fr-FR" sz="800" dirty="0" smtClean="0">
                <a:latin typeface="Arial" pitchFamily="34" charset="0"/>
                <a:cs typeface="Arial" pitchFamily="34" charset="0"/>
              </a:rPr>
              <a:t>	Faire </a:t>
            </a:r>
            <a:r>
              <a:rPr lang="fr-FR" sz="800" dirty="0">
                <a:latin typeface="Arial" pitchFamily="34" charset="0"/>
                <a:cs typeface="Arial" pitchFamily="34" charset="0"/>
              </a:rPr>
              <a:t>légèrement dorer les lardons, sans matière grasse, il ne faut pas qu'ils soient croquants. </a:t>
            </a:r>
          </a:p>
          <a:p>
            <a:pPr>
              <a:buNone/>
            </a:pPr>
            <a:r>
              <a:rPr lang="fr-FR" sz="800" dirty="0" smtClean="0">
                <a:latin typeface="Arial" pitchFamily="34" charset="0"/>
                <a:cs typeface="Arial" pitchFamily="34" charset="0"/>
              </a:rPr>
              <a:t>	Passer </a:t>
            </a:r>
            <a:r>
              <a:rPr lang="fr-FR" sz="800" dirty="0">
                <a:latin typeface="Arial" pitchFamily="34" charset="0"/>
                <a:cs typeface="Arial" pitchFamily="34" charset="0"/>
              </a:rPr>
              <a:t>les carottes. </a:t>
            </a:r>
          </a:p>
          <a:p>
            <a:pPr>
              <a:buNone/>
            </a:pPr>
            <a:r>
              <a:rPr lang="fr-FR" sz="800" dirty="0" smtClean="0">
                <a:latin typeface="Arial" pitchFamily="34" charset="0"/>
                <a:cs typeface="Arial" pitchFamily="34" charset="0"/>
              </a:rPr>
              <a:t>	Mettre </a:t>
            </a:r>
            <a:r>
              <a:rPr lang="fr-FR" sz="800" dirty="0">
                <a:latin typeface="Arial" pitchFamily="34" charset="0"/>
                <a:cs typeface="Arial" pitchFamily="34" charset="0"/>
              </a:rPr>
              <a:t>le tout à chauffer dans une poêle.</a:t>
            </a:r>
            <a:br>
              <a:rPr lang="fr-FR" sz="800" dirty="0">
                <a:latin typeface="Arial" pitchFamily="34" charset="0"/>
                <a:cs typeface="Arial" pitchFamily="34" charset="0"/>
              </a:rPr>
            </a:br>
            <a:r>
              <a:rPr lang="fr-FR" sz="800" dirty="0">
                <a:latin typeface="Arial" pitchFamily="34" charset="0"/>
                <a:cs typeface="Arial" pitchFamily="34" charset="0"/>
              </a:rPr>
              <a:t>Ajouter la crème fraîche et les herbes. </a:t>
            </a:r>
            <a:br>
              <a:rPr lang="fr-FR" sz="800" dirty="0">
                <a:latin typeface="Arial" pitchFamily="34" charset="0"/>
                <a:cs typeface="Arial" pitchFamily="34" charset="0"/>
              </a:rPr>
            </a:br>
            <a:r>
              <a:rPr lang="fr-FR" sz="800" dirty="0">
                <a:latin typeface="Arial" pitchFamily="34" charset="0"/>
                <a:cs typeface="Arial" pitchFamily="34" charset="0"/>
              </a:rPr>
              <a:t>Bon appétit.</a:t>
            </a:r>
          </a:p>
          <a:p>
            <a:pPr>
              <a:buNone/>
            </a:pPr>
            <a:r>
              <a:rPr lang="fr-FR" sz="800" dirty="0">
                <a:latin typeface="Arial" pitchFamily="34" charset="0"/>
                <a:cs typeface="Arial" pitchFamily="34" charset="0"/>
              </a:rPr>
              <a:t>  </a:t>
            </a:r>
          </a:p>
          <a:p>
            <a:r>
              <a:rPr lang="fr-FR" sz="1000" b="1" dirty="0">
                <a:latin typeface="Arial" pitchFamily="34" charset="0"/>
                <a:cs typeface="Arial" pitchFamily="34" charset="0"/>
              </a:rPr>
              <a:t>CONFIT DE CAROTTES </a:t>
            </a:r>
            <a:endParaRPr lang="fr-FR" sz="1000" b="1" dirty="0" smtClean="0">
              <a:latin typeface="Arial" pitchFamily="34" charset="0"/>
              <a:cs typeface="Arial" pitchFamily="34" charset="0"/>
            </a:endParaRPr>
          </a:p>
          <a:p>
            <a:pPr>
              <a:buNone/>
            </a:pPr>
            <a:r>
              <a:rPr lang="fr-FR" sz="700" dirty="0" smtClean="0">
                <a:solidFill>
                  <a:srgbClr val="402000"/>
                </a:solidFill>
                <a:latin typeface="Arial" pitchFamily="34" charset="0"/>
                <a:cs typeface="Arial" pitchFamily="34" charset="0"/>
              </a:rPr>
              <a:t>	</a:t>
            </a:r>
            <a:r>
              <a:rPr lang="fr-FR" sz="700" i="1" dirty="0" smtClean="0">
                <a:solidFill>
                  <a:srgbClr val="402000"/>
                </a:solidFill>
                <a:latin typeface="Arial" pitchFamily="34" charset="0"/>
                <a:cs typeface="Arial" pitchFamily="34" charset="0"/>
              </a:rPr>
              <a:t>Recette transmise par  le P.B.</a:t>
            </a:r>
            <a:endParaRPr lang="fr-FR" sz="800" b="1" i="1" dirty="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 </a:t>
            </a:r>
            <a:r>
              <a:rPr lang="fr-FR" sz="800" dirty="0">
                <a:latin typeface="Arial" pitchFamily="34" charset="0"/>
                <a:cs typeface="Arial" pitchFamily="34" charset="0"/>
              </a:rPr>
              <a:t>: 	</a:t>
            </a:r>
            <a:r>
              <a:rPr lang="fr-FR" sz="800" dirty="0" smtClean="0">
                <a:latin typeface="Arial" pitchFamily="34" charset="0"/>
                <a:cs typeface="Arial" pitchFamily="34" charset="0"/>
              </a:rPr>
              <a:t>- 450g </a:t>
            </a:r>
            <a:r>
              <a:rPr lang="fr-FR" sz="800" dirty="0">
                <a:latin typeface="Arial" pitchFamily="34" charset="0"/>
                <a:cs typeface="Arial" pitchFamily="34" charset="0"/>
              </a:rPr>
              <a:t>de carottes râpées (4 tasses) </a:t>
            </a:r>
          </a:p>
          <a:p>
            <a:pPr>
              <a:spcBef>
                <a:spcPts val="0"/>
              </a:spcBef>
              <a:buNone/>
            </a:pPr>
            <a:r>
              <a:rPr lang="fr-FR" sz="800" dirty="0" smtClean="0">
                <a:latin typeface="Arial" pitchFamily="34" charset="0"/>
                <a:cs typeface="Arial" pitchFamily="34" charset="0"/>
              </a:rPr>
              <a:t>			- 1 </a:t>
            </a:r>
            <a:r>
              <a:rPr lang="fr-FR" sz="800" dirty="0">
                <a:latin typeface="Arial" pitchFamily="34" charset="0"/>
                <a:cs typeface="Arial" pitchFamily="34" charset="0"/>
              </a:rPr>
              <a:t>litre de jus d'orange (4 tasses) </a:t>
            </a:r>
          </a:p>
          <a:p>
            <a:pPr>
              <a:spcBef>
                <a:spcPts val="0"/>
              </a:spcBef>
              <a:buNone/>
            </a:pPr>
            <a:r>
              <a:rPr lang="fr-FR" sz="800" dirty="0" smtClean="0">
                <a:latin typeface="Arial" pitchFamily="34" charset="0"/>
                <a:cs typeface="Arial" pitchFamily="34" charset="0"/>
              </a:rPr>
              <a:t>			- Jus </a:t>
            </a:r>
            <a:r>
              <a:rPr lang="fr-FR" sz="800" dirty="0">
                <a:latin typeface="Arial" pitchFamily="34" charset="0"/>
                <a:cs typeface="Arial" pitchFamily="34" charset="0"/>
              </a:rPr>
              <a:t>de 1 citron </a:t>
            </a:r>
          </a:p>
          <a:p>
            <a:pPr>
              <a:spcBef>
                <a:spcPts val="0"/>
              </a:spcBef>
              <a:buNone/>
            </a:pPr>
            <a:r>
              <a:rPr lang="fr-FR" sz="800" dirty="0" smtClean="0">
                <a:latin typeface="Arial" pitchFamily="34" charset="0"/>
                <a:cs typeface="Arial" pitchFamily="34" charset="0"/>
              </a:rPr>
              <a:t>			-  </a:t>
            </a:r>
            <a:r>
              <a:rPr lang="fr-FR" sz="800" dirty="0">
                <a:latin typeface="Arial" pitchFamily="34" charset="0"/>
                <a:cs typeface="Arial" pitchFamily="34" charset="0"/>
              </a:rPr>
              <a:t>600g de sucre (3 tasses) </a:t>
            </a:r>
          </a:p>
          <a:p>
            <a:pPr>
              <a:spcBef>
                <a:spcPts val="0"/>
              </a:spcBef>
              <a:buNone/>
            </a:pPr>
            <a:r>
              <a:rPr lang="fr-FR" sz="800" dirty="0" smtClean="0">
                <a:latin typeface="Arial" pitchFamily="34" charset="0"/>
                <a:cs typeface="Arial" pitchFamily="34" charset="0"/>
              </a:rPr>
              <a:t>			- 1 </a:t>
            </a:r>
            <a:r>
              <a:rPr lang="fr-FR" sz="800" dirty="0">
                <a:latin typeface="Arial" pitchFamily="34" charset="0"/>
                <a:cs typeface="Arial" pitchFamily="34" charset="0"/>
              </a:rPr>
              <a:t>cuillère à thé de cannelle en poudre </a:t>
            </a:r>
          </a:p>
          <a:p>
            <a:pPr>
              <a:buNone/>
            </a:pPr>
            <a:r>
              <a:rPr lang="fr-FR" sz="800" dirty="0" smtClean="0">
                <a:latin typeface="Arial" pitchFamily="34" charset="0"/>
                <a:cs typeface="Arial" pitchFamily="34" charset="0"/>
              </a:rPr>
              <a:t>	Faire </a:t>
            </a:r>
            <a:r>
              <a:rPr lang="fr-FR" sz="800" dirty="0">
                <a:latin typeface="Arial" pitchFamily="34" charset="0"/>
                <a:cs typeface="Arial" pitchFamily="34" charset="0"/>
              </a:rPr>
              <a:t>cuire les carottes dans le jus d'orange et de citron à feu moyen, pendant 30 minutes. </a:t>
            </a:r>
            <a:br>
              <a:rPr lang="fr-FR" sz="800" dirty="0">
                <a:latin typeface="Arial" pitchFamily="34" charset="0"/>
                <a:cs typeface="Arial" pitchFamily="34" charset="0"/>
              </a:rPr>
            </a:br>
            <a:r>
              <a:rPr lang="fr-FR" sz="800" dirty="0">
                <a:latin typeface="Arial" pitchFamily="34" charset="0"/>
                <a:cs typeface="Arial" pitchFamily="34" charset="0"/>
              </a:rPr>
              <a:t>Ajouter le sucre et la cannelle, bien mélanger et cuire jusqu'à consistance de marmelade. </a:t>
            </a:r>
            <a:br>
              <a:rPr lang="fr-FR" sz="800" dirty="0">
                <a:latin typeface="Arial" pitchFamily="34" charset="0"/>
                <a:cs typeface="Arial" pitchFamily="34" charset="0"/>
              </a:rPr>
            </a:br>
            <a:r>
              <a:rPr lang="fr-FR" sz="800" dirty="0">
                <a:latin typeface="Arial" pitchFamily="34" charset="0"/>
                <a:cs typeface="Arial" pitchFamily="34" charset="0"/>
              </a:rPr>
              <a:t>Verser dans des bocaux chauds stérilisés (3x250ml).</a:t>
            </a:r>
            <a:br>
              <a:rPr lang="fr-FR" sz="800" dirty="0">
                <a:latin typeface="Arial" pitchFamily="34" charset="0"/>
                <a:cs typeface="Arial" pitchFamily="34" charset="0"/>
              </a:rPr>
            </a:br>
            <a:r>
              <a:rPr lang="fr-FR" sz="800" dirty="0">
                <a:latin typeface="Arial" pitchFamily="34" charset="0"/>
                <a:cs typeface="Arial" pitchFamily="34" charset="0"/>
              </a:rPr>
              <a:t>Sceller.</a:t>
            </a:r>
          </a:p>
          <a:p>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11" name="Espace réservé du contenu 2"/>
          <p:cNvSpPr>
            <a:spLocks noGrp="1"/>
          </p:cNvSpPr>
          <p:nvPr>
            <p:ph sz="half" idx="1"/>
          </p:nvPr>
        </p:nvSpPr>
        <p:spPr>
          <a:xfrm>
            <a:off x="990600" y="1828800"/>
            <a:ext cx="3810000" cy="4114800"/>
          </a:xfrm>
        </p:spPr>
        <p:txBody>
          <a:bodyPr/>
          <a:lstStyle/>
          <a:p>
            <a:pPr>
              <a:spcBef>
                <a:spcPts val="0"/>
              </a:spcBef>
            </a:pPr>
            <a:r>
              <a:rPr lang="fr-FR" sz="800" b="1" dirty="0">
                <a:latin typeface="Arial" pitchFamily="34" charset="0"/>
                <a:cs typeface="Arial" pitchFamily="34" charset="0"/>
              </a:rPr>
              <a:t>POULET SAUTE AU SOJA ET AUX CAROTTES </a:t>
            </a:r>
            <a:endParaRPr lang="fr-FR" sz="800" b="1" dirty="0" smtClean="0">
              <a:latin typeface="Arial" pitchFamily="34" charset="0"/>
              <a:cs typeface="Arial" pitchFamily="34" charset="0"/>
            </a:endParaRPr>
          </a:p>
          <a:p>
            <a:pPr>
              <a:spcBef>
                <a:spcPts val="0"/>
              </a:spcBef>
              <a:buNone/>
            </a:pPr>
            <a:r>
              <a:rPr lang="fr-FR" sz="700" dirty="0" smtClean="0">
                <a:solidFill>
                  <a:srgbClr val="402000"/>
                </a:solidFill>
                <a:latin typeface="Arial" pitchFamily="34" charset="0"/>
                <a:cs typeface="Arial" pitchFamily="34" charset="0"/>
              </a:rPr>
              <a:t>	Recette transmise par  le P.B. </a:t>
            </a:r>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Ingrédients </a:t>
            </a:r>
            <a:r>
              <a:rPr lang="fr-FR" sz="800" dirty="0" smtClean="0">
                <a:latin typeface="Arial" pitchFamily="34" charset="0"/>
                <a:cs typeface="Arial" pitchFamily="34" charset="0"/>
              </a:rPr>
              <a:t>: </a:t>
            </a:r>
            <a:r>
              <a:rPr lang="fr-FR" sz="800" dirty="0">
                <a:latin typeface="Arial" pitchFamily="34" charset="0"/>
                <a:cs typeface="Arial" pitchFamily="34" charset="0"/>
              </a:rPr>
              <a:t>	</a:t>
            </a:r>
            <a:r>
              <a:rPr lang="fr-FR" sz="800" dirty="0" smtClean="0">
                <a:latin typeface="Arial" pitchFamily="34" charset="0"/>
                <a:cs typeface="Arial" pitchFamily="34" charset="0"/>
              </a:rPr>
              <a:t>- 2 </a:t>
            </a:r>
            <a:r>
              <a:rPr lang="fr-FR" sz="800" dirty="0">
                <a:latin typeface="Arial" pitchFamily="34" charset="0"/>
                <a:cs typeface="Arial" pitchFamily="34" charset="0"/>
              </a:rPr>
              <a:t>filets de blanc de poulet </a:t>
            </a:r>
            <a:br>
              <a:rPr lang="fr-FR" sz="800" dirty="0">
                <a:latin typeface="Arial" pitchFamily="34" charset="0"/>
                <a:cs typeface="Arial" pitchFamily="34" charset="0"/>
              </a:rPr>
            </a:br>
            <a:r>
              <a:rPr lang="fr-FR" sz="800" dirty="0" smtClean="0">
                <a:latin typeface="Arial" pitchFamily="34" charset="0"/>
                <a:cs typeface="Arial" pitchFamily="34" charset="0"/>
              </a:rPr>
              <a:t>		- 500 </a:t>
            </a:r>
            <a:r>
              <a:rPr lang="fr-FR" sz="800" dirty="0">
                <a:latin typeface="Arial" pitchFamily="34" charset="0"/>
                <a:cs typeface="Arial" pitchFamily="34" charset="0"/>
              </a:rPr>
              <a:t>g de soja </a:t>
            </a:r>
            <a:br>
              <a:rPr lang="fr-FR" sz="800" dirty="0">
                <a:latin typeface="Arial" pitchFamily="34" charset="0"/>
                <a:cs typeface="Arial" pitchFamily="34" charset="0"/>
              </a:rPr>
            </a:br>
            <a:r>
              <a:rPr lang="fr-FR" sz="800" dirty="0" smtClean="0">
                <a:latin typeface="Arial" pitchFamily="34" charset="0"/>
                <a:cs typeface="Arial" pitchFamily="34" charset="0"/>
              </a:rPr>
              <a:t>		- 250 </a:t>
            </a:r>
            <a:r>
              <a:rPr lang="fr-FR" sz="800" dirty="0">
                <a:latin typeface="Arial" pitchFamily="34" charset="0"/>
                <a:cs typeface="Arial" pitchFamily="34" charset="0"/>
              </a:rPr>
              <a:t>g de carottes râpées </a:t>
            </a:r>
            <a:br>
              <a:rPr lang="fr-FR" sz="800" dirty="0">
                <a:latin typeface="Arial" pitchFamily="34" charset="0"/>
                <a:cs typeface="Arial" pitchFamily="34" charset="0"/>
              </a:rPr>
            </a:br>
            <a:r>
              <a:rPr lang="fr-FR" sz="800" dirty="0" smtClean="0">
                <a:latin typeface="Arial" pitchFamily="34" charset="0"/>
                <a:cs typeface="Arial" pitchFamily="34" charset="0"/>
              </a:rPr>
              <a:t>		- 2 </a:t>
            </a:r>
            <a:r>
              <a:rPr lang="fr-FR" sz="800" dirty="0">
                <a:latin typeface="Arial" pitchFamily="34" charset="0"/>
                <a:cs typeface="Arial" pitchFamily="34" charset="0"/>
              </a:rPr>
              <a:t>cuillères à soupe de sauce soja </a:t>
            </a:r>
          </a:p>
          <a:p>
            <a:pPr>
              <a:buNone/>
            </a:pPr>
            <a:r>
              <a:rPr lang="fr-FR" sz="800" dirty="0" smtClean="0">
                <a:latin typeface="Arial" pitchFamily="34" charset="0"/>
                <a:cs typeface="Arial" pitchFamily="34" charset="0"/>
              </a:rPr>
              <a:t>	Faites </a:t>
            </a:r>
            <a:r>
              <a:rPr lang="fr-FR" sz="800" dirty="0">
                <a:latin typeface="Arial" pitchFamily="34" charset="0"/>
                <a:cs typeface="Arial" pitchFamily="34" charset="0"/>
              </a:rPr>
              <a:t>revenir à feu très chaud (avec un peu de matière grasse au choix) dans un wok (ou une sauteuse) les légumes sans cesser de mélanger pendant 5 mn.</a:t>
            </a:r>
            <a:br>
              <a:rPr lang="fr-FR" sz="800" dirty="0">
                <a:latin typeface="Arial" pitchFamily="34" charset="0"/>
                <a:cs typeface="Arial" pitchFamily="34" charset="0"/>
              </a:rPr>
            </a:br>
            <a:r>
              <a:rPr lang="fr-FR" sz="800" dirty="0">
                <a:latin typeface="Arial" pitchFamily="34" charset="0"/>
                <a:cs typeface="Arial" pitchFamily="34" charset="0"/>
              </a:rPr>
              <a:t>Mettre de côté et faites revenir le poulet émincé dans le wok toujours très chaud et avec un peu de matière grasse.</a:t>
            </a:r>
            <a:br>
              <a:rPr lang="fr-FR" sz="800" dirty="0">
                <a:latin typeface="Arial" pitchFamily="34" charset="0"/>
                <a:cs typeface="Arial" pitchFamily="34" charset="0"/>
              </a:rPr>
            </a:br>
            <a:r>
              <a:rPr lang="fr-FR" sz="800" dirty="0">
                <a:latin typeface="Arial" pitchFamily="34" charset="0"/>
                <a:cs typeface="Arial" pitchFamily="34" charset="0"/>
              </a:rPr>
              <a:t>Ajouter les légumes et la sauce soja et faites mijoter à feu doux 15 mn environ.</a:t>
            </a:r>
            <a:br>
              <a:rPr lang="fr-FR" sz="800" dirty="0">
                <a:latin typeface="Arial" pitchFamily="34" charset="0"/>
                <a:cs typeface="Arial" pitchFamily="34" charset="0"/>
              </a:rPr>
            </a:br>
            <a:r>
              <a:rPr lang="fr-FR" sz="800" dirty="0">
                <a:latin typeface="Arial" pitchFamily="34" charset="0"/>
                <a:cs typeface="Arial" pitchFamily="34" charset="0"/>
              </a:rPr>
              <a:t>Vous pouvez ajouter du poivre, mais attention pas de sel car la sauce soja est déjà très salée.</a:t>
            </a:r>
          </a:p>
          <a:p>
            <a:pPr>
              <a:buNone/>
            </a:pPr>
            <a:r>
              <a:rPr lang="fr-FR" sz="800" dirty="0" smtClean="0">
                <a:latin typeface="Arial" pitchFamily="34" charset="0"/>
                <a:cs typeface="Arial" pitchFamily="34" charset="0"/>
              </a:rPr>
              <a:t>	Selon </a:t>
            </a:r>
            <a:r>
              <a:rPr lang="fr-FR" sz="800" dirty="0">
                <a:latin typeface="Arial" pitchFamily="34" charset="0"/>
                <a:cs typeface="Arial" pitchFamily="34" charset="0"/>
              </a:rPr>
              <a:t>l’humeur du jour, ont peut ajouter des oignons, des champignons.</a:t>
            </a:r>
          </a:p>
          <a:p>
            <a:pPr>
              <a:buNone/>
            </a:pPr>
            <a:r>
              <a:rPr lang="fr-FR" sz="800" dirty="0">
                <a:latin typeface="Arial" pitchFamily="34" charset="0"/>
                <a:cs typeface="Arial" pitchFamily="34" charset="0"/>
              </a:rPr>
              <a:t> </a:t>
            </a:r>
          </a:p>
          <a:p>
            <a:pPr>
              <a:spcBef>
                <a:spcPts val="0"/>
              </a:spcBef>
            </a:pPr>
            <a:r>
              <a:rPr lang="fr-FR" sz="800" b="1" dirty="0">
                <a:latin typeface="Arial" pitchFamily="34" charset="0"/>
                <a:cs typeface="Arial" pitchFamily="34" charset="0"/>
              </a:rPr>
              <a:t>MOUSSE DE CAROTTES AU THON </a:t>
            </a:r>
            <a:endParaRPr lang="fr-FR" sz="800" b="1" dirty="0" smtClean="0">
              <a:latin typeface="Arial" pitchFamily="34" charset="0"/>
              <a:cs typeface="Arial" pitchFamily="34" charset="0"/>
            </a:endParaRPr>
          </a:p>
          <a:p>
            <a:pPr>
              <a:spcBef>
                <a:spcPts val="0"/>
              </a:spcBef>
              <a:buNone/>
            </a:pPr>
            <a:r>
              <a:rPr lang="fr-FR" sz="700" dirty="0" smtClean="0">
                <a:solidFill>
                  <a:srgbClr val="402000"/>
                </a:solidFill>
                <a:latin typeface="Arial" pitchFamily="34" charset="0"/>
                <a:cs typeface="Arial" pitchFamily="34" charset="0"/>
              </a:rPr>
              <a:t>	Recette transmise par  le P.B. </a:t>
            </a:r>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Ingrédients:	</a:t>
            </a:r>
            <a:r>
              <a:rPr lang="fr-FR" sz="800" dirty="0" smtClean="0">
                <a:latin typeface="Arial" pitchFamily="34" charset="0"/>
                <a:cs typeface="Arial" pitchFamily="34" charset="0"/>
              </a:rPr>
              <a:t>	- 4 </a:t>
            </a:r>
            <a:r>
              <a:rPr lang="fr-FR" sz="800" dirty="0">
                <a:latin typeface="Arial" pitchFamily="34" charset="0"/>
                <a:cs typeface="Arial" pitchFamily="34" charset="0"/>
              </a:rPr>
              <a:t>carottes </a:t>
            </a:r>
            <a:br>
              <a:rPr lang="fr-FR" sz="800" dirty="0">
                <a:latin typeface="Arial" pitchFamily="34" charset="0"/>
                <a:cs typeface="Arial" pitchFamily="34" charset="0"/>
              </a:rPr>
            </a:br>
            <a:r>
              <a:rPr lang="fr-FR" sz="800" dirty="0">
                <a:latin typeface="Arial" pitchFamily="34" charset="0"/>
                <a:cs typeface="Arial" pitchFamily="34" charset="0"/>
              </a:rPr>
              <a:t> 		</a:t>
            </a:r>
            <a:r>
              <a:rPr lang="fr-FR" sz="800" dirty="0" smtClean="0">
                <a:latin typeface="Arial" pitchFamily="34" charset="0"/>
                <a:cs typeface="Arial" pitchFamily="34" charset="0"/>
              </a:rPr>
              <a:t>- 1 </a:t>
            </a:r>
            <a:r>
              <a:rPr lang="fr-FR" sz="800" dirty="0">
                <a:latin typeface="Arial" pitchFamily="34" charset="0"/>
                <a:cs typeface="Arial" pitchFamily="34" charset="0"/>
              </a:rPr>
              <a:t>petite boîte de miettes de thon à </a:t>
            </a:r>
            <a:r>
              <a:rPr lang="fr-FR" sz="800" dirty="0" smtClean="0">
                <a:latin typeface="Arial" pitchFamily="34" charset="0"/>
                <a:cs typeface="Arial" pitchFamily="34" charset="0"/>
              </a:rPr>
              <a:t>		   l'huile </a:t>
            </a:r>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 		</a:t>
            </a:r>
            <a:r>
              <a:rPr lang="fr-FR" sz="800" dirty="0" smtClean="0">
                <a:latin typeface="Arial" pitchFamily="34" charset="0"/>
                <a:cs typeface="Arial" pitchFamily="34" charset="0"/>
              </a:rPr>
              <a:t>- 1 </a:t>
            </a:r>
            <a:r>
              <a:rPr lang="fr-FR" sz="800" dirty="0">
                <a:latin typeface="Arial" pitchFamily="34" charset="0"/>
                <a:cs typeface="Arial" pitchFamily="34" charset="0"/>
              </a:rPr>
              <a:t>œuf </a:t>
            </a:r>
            <a:br>
              <a:rPr lang="fr-FR" sz="800" dirty="0">
                <a:latin typeface="Arial" pitchFamily="34" charset="0"/>
                <a:cs typeface="Arial" pitchFamily="34" charset="0"/>
              </a:rPr>
            </a:br>
            <a:r>
              <a:rPr lang="fr-FR" sz="800" dirty="0">
                <a:latin typeface="Arial" pitchFamily="34" charset="0"/>
                <a:cs typeface="Arial" pitchFamily="34" charset="0"/>
              </a:rPr>
              <a:t> 		</a:t>
            </a:r>
            <a:r>
              <a:rPr lang="fr-FR" sz="800" dirty="0" smtClean="0">
                <a:latin typeface="Arial" pitchFamily="34" charset="0"/>
                <a:cs typeface="Arial" pitchFamily="34" charset="0"/>
              </a:rPr>
              <a:t>- huile </a:t>
            </a:r>
            <a:r>
              <a:rPr lang="fr-FR" sz="800" dirty="0">
                <a:latin typeface="Arial" pitchFamily="34" charset="0"/>
                <a:cs typeface="Arial" pitchFamily="34" charset="0"/>
              </a:rPr>
              <a:t>(pas d'olive mais neutre) </a:t>
            </a:r>
            <a:br>
              <a:rPr lang="fr-FR" sz="800" dirty="0">
                <a:latin typeface="Arial" pitchFamily="34" charset="0"/>
                <a:cs typeface="Arial" pitchFamily="34" charset="0"/>
              </a:rPr>
            </a:br>
            <a:r>
              <a:rPr lang="fr-FR" sz="800" dirty="0">
                <a:latin typeface="Arial" pitchFamily="34" charset="0"/>
                <a:cs typeface="Arial" pitchFamily="34" charset="0"/>
              </a:rPr>
              <a:t> 		</a:t>
            </a:r>
            <a:r>
              <a:rPr lang="fr-FR" sz="800" dirty="0" smtClean="0">
                <a:latin typeface="Arial" pitchFamily="34" charset="0"/>
                <a:cs typeface="Arial" pitchFamily="34" charset="0"/>
              </a:rPr>
              <a:t>- sel</a:t>
            </a:r>
            <a:r>
              <a:rPr lang="fr-FR" sz="800" dirty="0">
                <a:latin typeface="Arial" pitchFamily="34" charset="0"/>
                <a:cs typeface="Arial" pitchFamily="34" charset="0"/>
              </a:rPr>
              <a:t>, poivre</a:t>
            </a:r>
          </a:p>
          <a:p>
            <a:pPr>
              <a:buNone/>
            </a:pPr>
            <a:r>
              <a:rPr lang="fr-FR" sz="800" dirty="0" smtClean="0">
                <a:latin typeface="Arial" pitchFamily="34" charset="0"/>
                <a:cs typeface="Arial" pitchFamily="34" charset="0"/>
              </a:rPr>
              <a:t>	Mixer </a:t>
            </a:r>
            <a:r>
              <a:rPr lang="fr-FR" sz="800" dirty="0">
                <a:latin typeface="Arial" pitchFamily="34" charset="0"/>
                <a:cs typeface="Arial" pitchFamily="34" charset="0"/>
              </a:rPr>
              <a:t>les carottes puis ajouter le thon et mixer à nouveau. </a:t>
            </a:r>
            <a:br>
              <a:rPr lang="fr-FR" sz="800" dirty="0">
                <a:latin typeface="Arial" pitchFamily="34" charset="0"/>
                <a:cs typeface="Arial" pitchFamily="34" charset="0"/>
              </a:rPr>
            </a:br>
            <a:r>
              <a:rPr lang="fr-FR" sz="800" dirty="0">
                <a:latin typeface="Arial" pitchFamily="34" charset="0"/>
                <a:cs typeface="Arial" pitchFamily="34" charset="0"/>
              </a:rPr>
              <a:t>Faire une mayonnaise avec le jaune de l'œuf et la mélanger à la mousse. </a:t>
            </a:r>
            <a:br>
              <a:rPr lang="fr-FR" sz="800" dirty="0">
                <a:latin typeface="Arial" pitchFamily="34" charset="0"/>
                <a:cs typeface="Arial" pitchFamily="34" charset="0"/>
              </a:rPr>
            </a:br>
            <a:r>
              <a:rPr lang="fr-FR" sz="800" dirty="0">
                <a:latin typeface="Arial" pitchFamily="34" charset="0"/>
                <a:cs typeface="Arial" pitchFamily="34" charset="0"/>
              </a:rPr>
              <a:t>Servir réfrigéré ou non dans des ramequins individuels.</a:t>
            </a:r>
          </a:p>
          <a:p>
            <a:endParaRPr lang="fr-FR" sz="800" dirty="0">
              <a:latin typeface="Arial" pitchFamily="34" charset="0"/>
              <a:cs typeface="Arial" pitchFamily="34" charset="0"/>
            </a:endParaRPr>
          </a:p>
        </p:txBody>
      </p:sp>
      <p:sp>
        <p:nvSpPr>
          <p:cNvPr id="12" name="Espace réservé du contenu 3"/>
          <p:cNvSpPr>
            <a:spLocks noGrp="1"/>
          </p:cNvSpPr>
          <p:nvPr>
            <p:ph sz="half" idx="2"/>
          </p:nvPr>
        </p:nvSpPr>
        <p:spPr>
          <a:xfrm>
            <a:off x="4953000" y="1828800"/>
            <a:ext cx="3810000" cy="4114800"/>
          </a:xfrm>
        </p:spPr>
        <p:txBody>
          <a:bodyPr/>
          <a:lstStyle/>
          <a:p>
            <a:pPr>
              <a:spcBef>
                <a:spcPts val="0"/>
              </a:spcBef>
            </a:pPr>
            <a:r>
              <a:rPr lang="fr-FR" sz="800" b="1" dirty="0">
                <a:latin typeface="Arial" pitchFamily="34" charset="0"/>
                <a:cs typeface="Arial" pitchFamily="34" charset="0"/>
              </a:rPr>
              <a:t>CAROTTES RÂPÉES A </a:t>
            </a:r>
            <a:r>
              <a:rPr lang="fr-FR" sz="800" b="1" dirty="0" smtClean="0">
                <a:latin typeface="Arial" pitchFamily="34" charset="0"/>
                <a:cs typeface="Arial" pitchFamily="34" charset="0"/>
              </a:rPr>
              <a:t>L’ORANGE</a:t>
            </a:r>
          </a:p>
          <a:p>
            <a:pPr>
              <a:spcBef>
                <a:spcPts val="0"/>
              </a:spcBef>
              <a:buNone/>
            </a:pPr>
            <a:r>
              <a:rPr lang="fr-FR" sz="700" dirty="0" smtClean="0">
                <a:solidFill>
                  <a:srgbClr val="402000"/>
                </a:solidFill>
                <a:latin typeface="Arial" pitchFamily="34" charset="0"/>
                <a:cs typeface="Arial" pitchFamily="34" charset="0"/>
              </a:rPr>
              <a:t>	Recette transmise par  le P.B. </a:t>
            </a:r>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Ingrédients: 	</a:t>
            </a:r>
            <a:r>
              <a:rPr lang="fr-FR" sz="800" dirty="0" smtClean="0">
                <a:latin typeface="Arial" pitchFamily="34" charset="0"/>
                <a:cs typeface="Arial" pitchFamily="34" charset="0"/>
              </a:rPr>
              <a:t>	- 400 </a:t>
            </a:r>
            <a:r>
              <a:rPr lang="fr-FR" sz="800" dirty="0">
                <a:latin typeface="Arial" pitchFamily="34" charset="0"/>
                <a:cs typeface="Arial" pitchFamily="34" charset="0"/>
              </a:rPr>
              <a:t>g de carottes </a:t>
            </a:r>
            <a:br>
              <a:rPr lang="fr-FR" sz="800" dirty="0">
                <a:latin typeface="Arial" pitchFamily="34" charset="0"/>
                <a:cs typeface="Arial" pitchFamily="34" charset="0"/>
              </a:rPr>
            </a:br>
            <a:r>
              <a:rPr lang="fr-FR" sz="800" dirty="0">
                <a:latin typeface="Arial" pitchFamily="34" charset="0"/>
                <a:cs typeface="Arial" pitchFamily="34" charset="0"/>
              </a:rPr>
              <a:t> 		</a:t>
            </a:r>
            <a:r>
              <a:rPr lang="fr-FR" sz="800" dirty="0" smtClean="0">
                <a:latin typeface="Arial" pitchFamily="34" charset="0"/>
                <a:cs typeface="Arial" pitchFamily="34" charset="0"/>
              </a:rPr>
              <a:t>- 1 </a:t>
            </a:r>
            <a:r>
              <a:rPr lang="fr-FR" sz="800" dirty="0">
                <a:latin typeface="Arial" pitchFamily="34" charset="0"/>
                <a:cs typeface="Arial" pitchFamily="34" charset="0"/>
              </a:rPr>
              <a:t>citron </a:t>
            </a:r>
            <a:br>
              <a:rPr lang="fr-FR" sz="800" dirty="0">
                <a:latin typeface="Arial" pitchFamily="34" charset="0"/>
                <a:cs typeface="Arial" pitchFamily="34" charset="0"/>
              </a:rPr>
            </a:br>
            <a:r>
              <a:rPr lang="fr-FR" sz="800" dirty="0">
                <a:latin typeface="Arial" pitchFamily="34" charset="0"/>
                <a:cs typeface="Arial" pitchFamily="34" charset="0"/>
              </a:rPr>
              <a:t> 		</a:t>
            </a:r>
            <a:r>
              <a:rPr lang="fr-FR" sz="800" dirty="0" smtClean="0">
                <a:latin typeface="Arial" pitchFamily="34" charset="0"/>
                <a:cs typeface="Arial" pitchFamily="34" charset="0"/>
              </a:rPr>
              <a:t>- 2 </a:t>
            </a:r>
            <a:r>
              <a:rPr lang="fr-FR" sz="800" dirty="0">
                <a:latin typeface="Arial" pitchFamily="34" charset="0"/>
                <a:cs typeface="Arial" pitchFamily="34" charset="0"/>
              </a:rPr>
              <a:t>oranges </a:t>
            </a:r>
            <a:br>
              <a:rPr lang="fr-FR" sz="800" dirty="0">
                <a:latin typeface="Arial" pitchFamily="34" charset="0"/>
                <a:cs typeface="Arial" pitchFamily="34" charset="0"/>
              </a:rPr>
            </a:br>
            <a:r>
              <a:rPr lang="fr-FR" sz="800" dirty="0">
                <a:latin typeface="Arial" pitchFamily="34" charset="0"/>
                <a:cs typeface="Arial" pitchFamily="34" charset="0"/>
              </a:rPr>
              <a:t> 		</a:t>
            </a:r>
            <a:r>
              <a:rPr lang="fr-FR" sz="800" dirty="0" smtClean="0">
                <a:latin typeface="Arial" pitchFamily="34" charset="0"/>
                <a:cs typeface="Arial" pitchFamily="34" charset="0"/>
              </a:rPr>
              <a:t>- 2 </a:t>
            </a:r>
            <a:r>
              <a:rPr lang="fr-FR" sz="800" dirty="0">
                <a:latin typeface="Arial" pitchFamily="34" charset="0"/>
                <a:cs typeface="Arial" pitchFamily="34" charset="0"/>
              </a:rPr>
              <a:t>cuillères à café d'huile de tournesol </a:t>
            </a:r>
            <a:br>
              <a:rPr lang="fr-FR" sz="800" dirty="0">
                <a:latin typeface="Arial" pitchFamily="34" charset="0"/>
                <a:cs typeface="Arial" pitchFamily="34" charset="0"/>
              </a:rPr>
            </a:br>
            <a:r>
              <a:rPr lang="fr-FR" sz="800" dirty="0">
                <a:latin typeface="Arial" pitchFamily="34" charset="0"/>
                <a:cs typeface="Arial" pitchFamily="34" charset="0"/>
              </a:rPr>
              <a:t> 		</a:t>
            </a:r>
            <a:r>
              <a:rPr lang="fr-FR" sz="800" dirty="0" smtClean="0">
                <a:latin typeface="Arial" pitchFamily="34" charset="0"/>
                <a:cs typeface="Arial" pitchFamily="34" charset="0"/>
              </a:rPr>
              <a:t>- 2 </a:t>
            </a:r>
            <a:r>
              <a:rPr lang="fr-FR" sz="800" dirty="0">
                <a:latin typeface="Arial" pitchFamily="34" charset="0"/>
                <a:cs typeface="Arial" pitchFamily="34" charset="0"/>
              </a:rPr>
              <a:t>cuillères à soupe de persil haché </a:t>
            </a:r>
            <a:br>
              <a:rPr lang="fr-FR" sz="800" dirty="0">
                <a:latin typeface="Arial" pitchFamily="34" charset="0"/>
                <a:cs typeface="Arial" pitchFamily="34" charset="0"/>
              </a:rPr>
            </a:br>
            <a:r>
              <a:rPr lang="fr-FR" sz="800" dirty="0">
                <a:latin typeface="Arial" pitchFamily="34" charset="0"/>
                <a:cs typeface="Arial" pitchFamily="34" charset="0"/>
              </a:rPr>
              <a:t> 		</a:t>
            </a:r>
            <a:r>
              <a:rPr lang="fr-FR" sz="800" dirty="0" smtClean="0">
                <a:latin typeface="Arial" pitchFamily="34" charset="0"/>
                <a:cs typeface="Arial" pitchFamily="34" charset="0"/>
              </a:rPr>
              <a:t>- 1 </a:t>
            </a:r>
            <a:r>
              <a:rPr lang="fr-FR" sz="800" dirty="0">
                <a:latin typeface="Arial" pitchFamily="34" charset="0"/>
                <a:cs typeface="Arial" pitchFamily="34" charset="0"/>
              </a:rPr>
              <a:t>ou 2 feuilles de salade, sel, poivre </a:t>
            </a:r>
          </a:p>
          <a:p>
            <a:pPr>
              <a:buNone/>
            </a:pPr>
            <a:r>
              <a:rPr lang="fr-FR" sz="800" dirty="0" smtClean="0">
                <a:latin typeface="Arial" pitchFamily="34" charset="0"/>
                <a:cs typeface="Arial" pitchFamily="34" charset="0"/>
              </a:rPr>
              <a:t>	Laver </a:t>
            </a:r>
            <a:r>
              <a:rPr lang="fr-FR" sz="800" dirty="0">
                <a:latin typeface="Arial" pitchFamily="34" charset="0"/>
                <a:cs typeface="Arial" pitchFamily="34" charset="0"/>
              </a:rPr>
              <a:t>et râper les carottes.</a:t>
            </a:r>
            <a:br>
              <a:rPr lang="fr-FR" sz="800" dirty="0">
                <a:latin typeface="Arial" pitchFamily="34" charset="0"/>
                <a:cs typeface="Arial" pitchFamily="34" charset="0"/>
              </a:rPr>
            </a:br>
            <a:r>
              <a:rPr lang="fr-FR" sz="800" dirty="0">
                <a:latin typeface="Arial" pitchFamily="34" charset="0"/>
                <a:cs typeface="Arial" pitchFamily="34" charset="0"/>
              </a:rPr>
              <a:t>Préparer la sauce avec le jus de citron, le jus d'une orange, l'huile de tournesol, le sel et le poivre. </a:t>
            </a:r>
            <a:br>
              <a:rPr lang="fr-FR" sz="800" dirty="0">
                <a:latin typeface="Arial" pitchFamily="34" charset="0"/>
                <a:cs typeface="Arial" pitchFamily="34" charset="0"/>
              </a:rPr>
            </a:br>
            <a:r>
              <a:rPr lang="fr-FR" sz="800" dirty="0">
                <a:latin typeface="Arial" pitchFamily="34" charset="0"/>
                <a:cs typeface="Arial" pitchFamily="34" charset="0"/>
              </a:rPr>
              <a:t>Mélanger les carottes à la sauce. </a:t>
            </a:r>
            <a:br>
              <a:rPr lang="fr-FR" sz="800" dirty="0">
                <a:latin typeface="Arial" pitchFamily="34" charset="0"/>
                <a:cs typeface="Arial" pitchFamily="34" charset="0"/>
              </a:rPr>
            </a:br>
            <a:r>
              <a:rPr lang="fr-FR" sz="800" dirty="0">
                <a:latin typeface="Arial" pitchFamily="34" charset="0"/>
                <a:cs typeface="Arial" pitchFamily="34" charset="0"/>
              </a:rPr>
              <a:t>Peler à vif l'autre orange, la couper en quartiers. </a:t>
            </a:r>
            <a:br>
              <a:rPr lang="fr-FR" sz="800" dirty="0">
                <a:latin typeface="Arial" pitchFamily="34" charset="0"/>
                <a:cs typeface="Arial" pitchFamily="34" charset="0"/>
              </a:rPr>
            </a:br>
            <a:r>
              <a:rPr lang="fr-FR" sz="800" dirty="0">
                <a:latin typeface="Arial" pitchFamily="34" charset="0"/>
                <a:cs typeface="Arial" pitchFamily="34" charset="0"/>
              </a:rPr>
              <a:t>Dans une coupe, déposer les feuilles de salade et répartir les carottes par dessus.</a:t>
            </a:r>
            <a:br>
              <a:rPr lang="fr-FR" sz="800" dirty="0">
                <a:latin typeface="Arial" pitchFamily="34" charset="0"/>
                <a:cs typeface="Arial" pitchFamily="34" charset="0"/>
              </a:rPr>
            </a:br>
            <a:r>
              <a:rPr lang="fr-FR" sz="800" dirty="0">
                <a:latin typeface="Arial" pitchFamily="34" charset="0"/>
                <a:cs typeface="Arial" pitchFamily="34" charset="0"/>
              </a:rPr>
              <a:t>Saupoudrer de persil haché.</a:t>
            </a:r>
            <a:br>
              <a:rPr lang="fr-FR" sz="800" dirty="0">
                <a:latin typeface="Arial" pitchFamily="34" charset="0"/>
                <a:cs typeface="Arial" pitchFamily="34" charset="0"/>
              </a:rPr>
            </a:br>
            <a:r>
              <a:rPr lang="fr-FR" sz="800" dirty="0">
                <a:latin typeface="Arial" pitchFamily="34" charset="0"/>
                <a:cs typeface="Arial" pitchFamily="34" charset="0"/>
              </a:rPr>
              <a:t>Décorer avec les quartiers d'orange.</a:t>
            </a:r>
          </a:p>
          <a:p>
            <a:pPr>
              <a:buNone/>
            </a:pPr>
            <a:r>
              <a:rPr lang="fr-FR" sz="800" dirty="0">
                <a:latin typeface="Arial" pitchFamily="34" charset="0"/>
                <a:cs typeface="Arial" pitchFamily="34" charset="0"/>
              </a:rPr>
              <a:t> </a:t>
            </a:r>
          </a:p>
          <a:p>
            <a:pPr>
              <a:spcBef>
                <a:spcPts val="0"/>
              </a:spcBef>
            </a:pPr>
            <a:r>
              <a:rPr lang="fr-FR" sz="800" b="1" dirty="0">
                <a:latin typeface="Arial" pitchFamily="34" charset="0"/>
                <a:cs typeface="Arial" pitchFamily="34" charset="0"/>
              </a:rPr>
              <a:t>PURÉE DE </a:t>
            </a:r>
            <a:r>
              <a:rPr lang="fr-FR" sz="800" b="1" dirty="0" smtClean="0">
                <a:latin typeface="Arial" pitchFamily="34" charset="0"/>
                <a:cs typeface="Arial" pitchFamily="34" charset="0"/>
              </a:rPr>
              <a:t>CAROTTES</a:t>
            </a:r>
          </a:p>
          <a:p>
            <a:pPr>
              <a:spcBef>
                <a:spcPts val="0"/>
              </a:spcBef>
              <a:buNone/>
            </a:pPr>
            <a:r>
              <a:rPr lang="fr-FR" sz="700" dirty="0" smtClean="0">
                <a:solidFill>
                  <a:srgbClr val="402000"/>
                </a:solidFill>
                <a:latin typeface="Arial" pitchFamily="34" charset="0"/>
                <a:cs typeface="Arial" pitchFamily="34" charset="0"/>
              </a:rPr>
              <a:t>	Recette transmise par  le P.B. </a:t>
            </a:r>
            <a:r>
              <a:rPr lang="fr-FR" sz="800" dirty="0">
                <a:latin typeface="Arial" pitchFamily="34" charset="0"/>
                <a:cs typeface="Arial" pitchFamily="34" charset="0"/>
              </a:rPr>
              <a:t/>
            </a:r>
            <a:br>
              <a:rPr lang="fr-FR" sz="800" dirty="0">
                <a:latin typeface="Arial" pitchFamily="34" charset="0"/>
                <a:cs typeface="Arial" pitchFamily="34" charset="0"/>
              </a:rPr>
            </a:br>
            <a:r>
              <a:rPr lang="fr-FR" sz="800" dirty="0">
                <a:latin typeface="Arial" pitchFamily="34" charset="0"/>
                <a:cs typeface="Arial" pitchFamily="34" charset="0"/>
              </a:rPr>
              <a:t>Ingrédients : 	- 6 à 7 belles carottes</a:t>
            </a:r>
            <a:br>
              <a:rPr lang="fr-FR" sz="800" dirty="0">
                <a:latin typeface="Arial" pitchFamily="34" charset="0"/>
                <a:cs typeface="Arial" pitchFamily="34" charset="0"/>
              </a:rPr>
            </a:br>
            <a:r>
              <a:rPr lang="fr-FR" sz="800" dirty="0">
                <a:latin typeface="Arial" pitchFamily="34" charset="0"/>
                <a:cs typeface="Arial" pitchFamily="34" charset="0"/>
              </a:rPr>
              <a:t> 		- 3 pommes de terre</a:t>
            </a:r>
            <a:br>
              <a:rPr lang="fr-FR" sz="800" dirty="0">
                <a:latin typeface="Arial" pitchFamily="34" charset="0"/>
                <a:cs typeface="Arial" pitchFamily="34" charset="0"/>
              </a:rPr>
            </a:br>
            <a:r>
              <a:rPr lang="fr-FR" sz="800" dirty="0">
                <a:latin typeface="Arial" pitchFamily="34" charset="0"/>
                <a:cs typeface="Arial" pitchFamily="34" charset="0"/>
              </a:rPr>
              <a:t> 		- une noisette de beurre </a:t>
            </a:r>
            <a:br>
              <a:rPr lang="fr-FR" sz="800" dirty="0">
                <a:latin typeface="Arial" pitchFamily="34" charset="0"/>
                <a:cs typeface="Arial" pitchFamily="34" charset="0"/>
              </a:rPr>
            </a:br>
            <a:r>
              <a:rPr lang="fr-FR" sz="800" dirty="0">
                <a:latin typeface="Arial" pitchFamily="34" charset="0"/>
                <a:cs typeface="Arial" pitchFamily="34" charset="0"/>
              </a:rPr>
              <a:t> 		- 1 </a:t>
            </a:r>
            <a:r>
              <a:rPr lang="fr-FR" sz="800" dirty="0" smtClean="0">
                <a:latin typeface="Arial" pitchFamily="34" charset="0"/>
                <a:cs typeface="Arial" pitchFamily="34" charset="0"/>
              </a:rPr>
              <a:t>c </a:t>
            </a:r>
            <a:r>
              <a:rPr lang="fr-FR" sz="800" dirty="0">
                <a:latin typeface="Arial" pitchFamily="34" charset="0"/>
                <a:cs typeface="Arial" pitchFamily="34" charset="0"/>
              </a:rPr>
              <a:t>à soupe de crème fraîche </a:t>
            </a:r>
            <a:r>
              <a:rPr lang="fr-FR" sz="800" dirty="0" smtClean="0">
                <a:latin typeface="Arial" pitchFamily="34" charset="0"/>
                <a:cs typeface="Arial" pitchFamily="34" charset="0"/>
              </a:rPr>
              <a:t>épaisse</a:t>
            </a:r>
            <a:endParaRPr lang="fr-FR" sz="800" dirty="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a:t>
            </a:r>
            <a:r>
              <a:rPr lang="fr-FR" sz="800" dirty="0">
                <a:latin typeface="Arial" pitchFamily="34" charset="0"/>
                <a:cs typeface="Arial" pitchFamily="34" charset="0"/>
              </a:rPr>
              <a:t>		- sel, poivre, noix de muscade</a:t>
            </a:r>
            <a:br>
              <a:rPr lang="fr-FR" sz="800" dirty="0">
                <a:latin typeface="Arial" pitchFamily="34" charset="0"/>
                <a:cs typeface="Arial" pitchFamily="34" charset="0"/>
              </a:rPr>
            </a:br>
            <a:r>
              <a:rPr lang="fr-FR" sz="800" dirty="0">
                <a:latin typeface="Arial" pitchFamily="34" charset="0"/>
                <a:cs typeface="Arial" pitchFamily="34" charset="0"/>
              </a:rPr>
              <a:t>Eplucher les légumes et les mettre à cuire environ 10 à 15 min dans une cocotte </a:t>
            </a:r>
            <a:r>
              <a:rPr lang="fr-FR" sz="800" dirty="0" smtClean="0">
                <a:latin typeface="Arial" pitchFamily="34" charset="0"/>
                <a:cs typeface="Arial" pitchFamily="34" charset="0"/>
              </a:rPr>
              <a:t>minute. Une </a:t>
            </a:r>
            <a:r>
              <a:rPr lang="fr-FR" sz="800" dirty="0">
                <a:latin typeface="Arial" pitchFamily="34" charset="0"/>
                <a:cs typeface="Arial" pitchFamily="34" charset="0"/>
              </a:rPr>
              <a:t>fois cuits, mettre les légumes ainsi que les autres ingrédients dans le bol du </a:t>
            </a:r>
            <a:r>
              <a:rPr lang="fr-FR" sz="800" dirty="0" smtClean="0">
                <a:latin typeface="Arial" pitchFamily="34" charset="0"/>
                <a:cs typeface="Arial" pitchFamily="34" charset="0"/>
              </a:rPr>
              <a:t>mixeur. Mixer </a:t>
            </a:r>
            <a:r>
              <a:rPr lang="fr-FR" sz="800" dirty="0">
                <a:latin typeface="Arial" pitchFamily="34" charset="0"/>
                <a:cs typeface="Arial" pitchFamily="34" charset="0"/>
              </a:rPr>
              <a:t>le tout jusqu'à l'obtention d'une purée bien lisse.</a:t>
            </a:r>
            <a:br>
              <a:rPr lang="fr-FR" sz="800" dirty="0">
                <a:latin typeface="Arial" pitchFamily="34" charset="0"/>
                <a:cs typeface="Arial" pitchFamily="34" charset="0"/>
              </a:rPr>
            </a:br>
            <a:r>
              <a:rPr lang="fr-FR" sz="800" dirty="0">
                <a:latin typeface="Arial" pitchFamily="34" charset="0"/>
                <a:cs typeface="Arial" pitchFamily="34" charset="0"/>
              </a:rPr>
              <a:t>Servir chaud.</a:t>
            </a:r>
          </a:p>
          <a:p>
            <a:pPr>
              <a:buNone/>
            </a:pPr>
            <a:r>
              <a:rPr lang="fr-FR" sz="800" dirty="0" smtClean="0">
                <a:latin typeface="Arial" pitchFamily="34" charset="0"/>
                <a:cs typeface="Arial" pitchFamily="34" charset="0"/>
              </a:rPr>
              <a:t>	</a:t>
            </a:r>
            <a:r>
              <a:rPr lang="fr-FR" sz="800" i="1" dirty="0" smtClean="0">
                <a:latin typeface="Arial" pitchFamily="34" charset="0"/>
                <a:cs typeface="Arial" pitchFamily="34" charset="0"/>
              </a:rPr>
              <a:t>Variante</a:t>
            </a:r>
            <a:r>
              <a:rPr lang="fr-FR" sz="800" i="1" dirty="0">
                <a:latin typeface="Arial" pitchFamily="34" charset="0"/>
                <a:cs typeface="Arial" pitchFamily="34" charset="0"/>
              </a:rPr>
              <a:t> : Ajouter du cumin.</a:t>
            </a:r>
          </a:p>
          <a:p>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8" name="Espace réservé du contenu 2"/>
          <p:cNvSpPr>
            <a:spLocks noGrp="1"/>
          </p:cNvSpPr>
          <p:nvPr>
            <p:ph sz="half" idx="1"/>
          </p:nvPr>
        </p:nvSpPr>
        <p:spPr>
          <a:xfrm>
            <a:off x="990600" y="1828800"/>
            <a:ext cx="3810000" cy="4336504"/>
          </a:xfrm>
        </p:spPr>
        <p:txBody>
          <a:bodyPr/>
          <a:lstStyle/>
          <a:p>
            <a:r>
              <a:rPr lang="fr-FR" sz="800" b="1" dirty="0">
                <a:latin typeface="Arial" pitchFamily="34" charset="0"/>
                <a:cs typeface="Arial" pitchFamily="34" charset="0"/>
              </a:rPr>
              <a:t>BŒUF BRAISÉ AUX </a:t>
            </a:r>
            <a:r>
              <a:rPr lang="fr-FR" sz="800" b="1" dirty="0" smtClean="0">
                <a:latin typeface="Arial" pitchFamily="34" charset="0"/>
                <a:cs typeface="Arial" pitchFamily="34" charset="0"/>
              </a:rPr>
              <a:t>CAROTTES</a:t>
            </a:r>
          </a:p>
          <a:p>
            <a:pPr>
              <a:buNone/>
            </a:pPr>
            <a:r>
              <a:rPr lang="fr-FR" sz="700" dirty="0" smtClean="0">
                <a:solidFill>
                  <a:srgbClr val="402000"/>
                </a:solidFill>
                <a:latin typeface="Arial" pitchFamily="34" charset="0"/>
                <a:cs typeface="Arial" pitchFamily="34" charset="0"/>
              </a:rPr>
              <a:t>	Recette transmise par  le P.B.</a:t>
            </a:r>
            <a:endParaRPr lang="fr-FR" sz="800" dirty="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a:t>
            </a:r>
            <a:r>
              <a:rPr lang="fr-FR" sz="800" dirty="0">
                <a:latin typeface="Arial" pitchFamily="34" charset="0"/>
                <a:cs typeface="Arial" pitchFamily="34" charset="0"/>
              </a:rPr>
              <a:t>:	</a:t>
            </a:r>
            <a:r>
              <a:rPr lang="fr-FR" sz="800" dirty="0" smtClean="0">
                <a:latin typeface="Arial" pitchFamily="34" charset="0"/>
                <a:cs typeface="Arial" pitchFamily="34" charset="0"/>
              </a:rPr>
              <a:t>	- </a:t>
            </a:r>
            <a:r>
              <a:rPr lang="fr-FR" sz="800" dirty="0">
                <a:latin typeface="Arial" pitchFamily="34" charset="0"/>
                <a:cs typeface="Arial" pitchFamily="34" charset="0"/>
              </a:rPr>
              <a:t>1 morceau de paleron ou de </a:t>
            </a:r>
            <a:r>
              <a:rPr lang="fr-FR" sz="800" dirty="0" smtClean="0">
                <a:latin typeface="Arial" pitchFamily="34" charset="0"/>
                <a:cs typeface="Arial" pitchFamily="34" charset="0"/>
              </a:rPr>
              <a:t>		   bourguignond’1 </a:t>
            </a:r>
            <a:r>
              <a:rPr lang="fr-FR" sz="800" dirty="0">
                <a:latin typeface="Arial" pitchFamily="34" charset="0"/>
                <a:cs typeface="Arial" pitchFamily="34" charset="0"/>
              </a:rPr>
              <a:t>kg</a:t>
            </a:r>
            <a:br>
              <a:rPr lang="fr-FR" sz="800" dirty="0">
                <a:latin typeface="Arial" pitchFamily="34" charset="0"/>
                <a:cs typeface="Arial" pitchFamily="34" charset="0"/>
              </a:rPr>
            </a:br>
            <a:r>
              <a:rPr lang="fr-FR" sz="800" dirty="0" smtClean="0">
                <a:latin typeface="Arial" pitchFamily="34" charset="0"/>
                <a:cs typeface="Arial" pitchFamily="34" charset="0"/>
              </a:rPr>
              <a:t>		- </a:t>
            </a:r>
            <a:r>
              <a:rPr lang="fr-FR" sz="800" dirty="0">
                <a:latin typeface="Arial" pitchFamily="34" charset="0"/>
                <a:cs typeface="Arial" pitchFamily="34" charset="0"/>
              </a:rPr>
              <a:t>2 oignons</a:t>
            </a:r>
          </a:p>
          <a:p>
            <a:pPr>
              <a:spcBef>
                <a:spcPts val="0"/>
              </a:spcBef>
              <a:buNone/>
            </a:pPr>
            <a:r>
              <a:rPr lang="fr-FR" sz="800" dirty="0" smtClean="0">
                <a:latin typeface="Arial" pitchFamily="34" charset="0"/>
                <a:cs typeface="Arial" pitchFamily="34" charset="0"/>
              </a:rPr>
              <a:t>			- </a:t>
            </a:r>
            <a:r>
              <a:rPr lang="fr-FR" sz="800" dirty="0">
                <a:latin typeface="Arial" pitchFamily="34" charset="0"/>
                <a:cs typeface="Arial" pitchFamily="34" charset="0"/>
              </a:rPr>
              <a:t>1 tranche de lard coupée en dés</a:t>
            </a:r>
            <a:br>
              <a:rPr lang="fr-FR" sz="800" dirty="0">
                <a:latin typeface="Arial" pitchFamily="34" charset="0"/>
                <a:cs typeface="Arial" pitchFamily="34" charset="0"/>
              </a:rPr>
            </a:br>
            <a:r>
              <a:rPr lang="fr-FR" sz="800" dirty="0" smtClean="0">
                <a:latin typeface="Arial" pitchFamily="34" charset="0"/>
                <a:cs typeface="Arial" pitchFamily="34" charset="0"/>
              </a:rPr>
              <a:t>		- </a:t>
            </a:r>
            <a:r>
              <a:rPr lang="fr-FR" sz="800" dirty="0">
                <a:latin typeface="Arial" pitchFamily="34" charset="0"/>
                <a:cs typeface="Arial" pitchFamily="34" charset="0"/>
              </a:rPr>
              <a:t>un peu de matière grasse</a:t>
            </a:r>
            <a:br>
              <a:rPr lang="fr-FR" sz="800" dirty="0">
                <a:latin typeface="Arial" pitchFamily="34" charset="0"/>
                <a:cs typeface="Arial" pitchFamily="34" charset="0"/>
              </a:rPr>
            </a:br>
            <a:r>
              <a:rPr lang="fr-FR" sz="800" dirty="0" smtClean="0">
                <a:latin typeface="Arial" pitchFamily="34" charset="0"/>
                <a:cs typeface="Arial" pitchFamily="34" charset="0"/>
              </a:rPr>
              <a:t>		- </a:t>
            </a:r>
            <a:r>
              <a:rPr lang="fr-FR" sz="800" dirty="0">
                <a:latin typeface="Arial" pitchFamily="34" charset="0"/>
                <a:cs typeface="Arial" pitchFamily="34" charset="0"/>
              </a:rPr>
              <a:t>1 petite boîte de concentré de </a:t>
            </a:r>
            <a:r>
              <a:rPr lang="fr-FR" sz="800" dirty="0" smtClean="0">
                <a:latin typeface="Arial" pitchFamily="34" charset="0"/>
                <a:cs typeface="Arial" pitchFamily="34" charset="0"/>
              </a:rPr>
              <a:t>		   tomates</a:t>
            </a:r>
            <a:endParaRPr lang="fr-FR" sz="800" dirty="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 </a:t>
            </a:r>
            <a:r>
              <a:rPr lang="fr-FR" sz="800" dirty="0">
                <a:latin typeface="Arial" pitchFamily="34" charset="0"/>
                <a:cs typeface="Arial" pitchFamily="34" charset="0"/>
              </a:rPr>
              <a:t>laurier, thym, sauge</a:t>
            </a:r>
            <a:br>
              <a:rPr lang="fr-FR" sz="800" dirty="0">
                <a:latin typeface="Arial" pitchFamily="34" charset="0"/>
                <a:cs typeface="Arial" pitchFamily="34" charset="0"/>
              </a:rPr>
            </a:br>
            <a:r>
              <a:rPr lang="fr-FR" sz="800" dirty="0" smtClean="0">
                <a:latin typeface="Arial" pitchFamily="34" charset="0"/>
                <a:cs typeface="Arial" pitchFamily="34" charset="0"/>
              </a:rPr>
              <a:t>		- </a:t>
            </a:r>
            <a:r>
              <a:rPr lang="fr-FR" sz="800" dirty="0">
                <a:latin typeface="Arial" pitchFamily="34" charset="0"/>
                <a:cs typeface="Arial" pitchFamily="34" charset="0"/>
              </a:rPr>
              <a:t>1 tablette de bouillon de bœuf</a:t>
            </a:r>
            <a:br>
              <a:rPr lang="fr-FR" sz="800" dirty="0">
                <a:latin typeface="Arial" pitchFamily="34" charset="0"/>
                <a:cs typeface="Arial" pitchFamily="34" charset="0"/>
              </a:rPr>
            </a:br>
            <a:r>
              <a:rPr lang="fr-FR" sz="800" dirty="0" smtClean="0">
                <a:latin typeface="Arial" pitchFamily="34" charset="0"/>
                <a:cs typeface="Arial" pitchFamily="34" charset="0"/>
              </a:rPr>
              <a:t>		- </a:t>
            </a:r>
            <a:r>
              <a:rPr lang="fr-FR" sz="800" dirty="0">
                <a:latin typeface="Arial" pitchFamily="34" charset="0"/>
                <a:cs typeface="Arial" pitchFamily="34" charset="0"/>
              </a:rPr>
              <a:t>sel et </a:t>
            </a:r>
            <a:r>
              <a:rPr lang="fr-FR" sz="800" dirty="0" smtClean="0">
                <a:latin typeface="Arial" pitchFamily="34" charset="0"/>
                <a:cs typeface="Arial" pitchFamily="34" charset="0"/>
              </a:rPr>
              <a:t>poivre, 2 </a:t>
            </a:r>
            <a:r>
              <a:rPr lang="fr-FR" sz="800" dirty="0">
                <a:latin typeface="Arial" pitchFamily="34" charset="0"/>
                <a:cs typeface="Arial" pitchFamily="34" charset="0"/>
              </a:rPr>
              <a:t>gousses d'ail</a:t>
            </a:r>
          </a:p>
          <a:p>
            <a:pPr>
              <a:spcBef>
                <a:spcPts val="0"/>
              </a:spcBef>
              <a:buNone/>
            </a:pPr>
            <a:r>
              <a:rPr lang="fr-FR" sz="800" dirty="0" smtClean="0">
                <a:latin typeface="Arial" pitchFamily="34" charset="0"/>
                <a:cs typeface="Arial" pitchFamily="34" charset="0"/>
              </a:rPr>
              <a:t>			- </a:t>
            </a:r>
            <a:r>
              <a:rPr lang="fr-FR" sz="800" dirty="0">
                <a:latin typeface="Arial" pitchFamily="34" charset="0"/>
                <a:cs typeface="Arial" pitchFamily="34" charset="0"/>
              </a:rPr>
              <a:t>6 carottes</a:t>
            </a:r>
            <a:br>
              <a:rPr lang="fr-FR" sz="800" dirty="0">
                <a:latin typeface="Arial" pitchFamily="34" charset="0"/>
                <a:cs typeface="Arial" pitchFamily="34" charset="0"/>
              </a:rPr>
            </a:br>
            <a:r>
              <a:rPr lang="fr-FR" sz="800" dirty="0">
                <a:latin typeface="Arial" pitchFamily="34" charset="0"/>
                <a:cs typeface="Arial" pitchFamily="34" charset="0"/>
              </a:rPr>
              <a:t>Couper la viande en morceaux égaux. La faire revenir dans une cocotte en fonte, dans laquelle vous avez fait chauffer la matière grasse.</a:t>
            </a:r>
            <a:br>
              <a:rPr lang="fr-FR" sz="800" dirty="0">
                <a:latin typeface="Arial" pitchFamily="34" charset="0"/>
                <a:cs typeface="Arial" pitchFamily="34" charset="0"/>
              </a:rPr>
            </a:br>
            <a:r>
              <a:rPr lang="fr-FR" sz="800" dirty="0">
                <a:latin typeface="Arial" pitchFamily="34" charset="0"/>
                <a:cs typeface="Arial" pitchFamily="34" charset="0"/>
              </a:rPr>
              <a:t>Une fois les morceaux revenus de tous les côtés, les retirer et faire revenir les oignons émincés et les </a:t>
            </a:r>
            <a:r>
              <a:rPr lang="fr-FR" sz="800" dirty="0" smtClean="0">
                <a:latin typeface="Arial" pitchFamily="34" charset="0"/>
                <a:cs typeface="Arial" pitchFamily="34" charset="0"/>
              </a:rPr>
              <a:t>lardons. Préparer </a:t>
            </a:r>
            <a:r>
              <a:rPr lang="fr-FR" sz="800" dirty="0">
                <a:latin typeface="Arial" pitchFamily="34" charset="0"/>
                <a:cs typeface="Arial" pitchFamily="34" charset="0"/>
              </a:rPr>
              <a:t>le bouillon de bœuf avec 1/2 litre </a:t>
            </a:r>
            <a:r>
              <a:rPr lang="fr-FR" sz="800" dirty="0" smtClean="0">
                <a:latin typeface="Arial" pitchFamily="34" charset="0"/>
                <a:cs typeface="Arial" pitchFamily="34" charset="0"/>
              </a:rPr>
              <a:t>d'eau. Ajouter </a:t>
            </a:r>
            <a:r>
              <a:rPr lang="fr-FR" sz="800" dirty="0">
                <a:latin typeface="Arial" pitchFamily="34" charset="0"/>
                <a:cs typeface="Arial" pitchFamily="34" charset="0"/>
              </a:rPr>
              <a:t>la viande dans la cocotte, y verser le bouillon, le concentré de tomates, les carottes épluchées et coupées en tronçons, l'ail et les </a:t>
            </a:r>
            <a:r>
              <a:rPr lang="fr-FR" sz="800" dirty="0" smtClean="0">
                <a:latin typeface="Arial" pitchFamily="34" charset="0"/>
                <a:cs typeface="Arial" pitchFamily="34" charset="0"/>
              </a:rPr>
              <a:t>herbes. Assaisonner </a:t>
            </a:r>
            <a:r>
              <a:rPr lang="fr-FR" sz="800" dirty="0">
                <a:latin typeface="Arial" pitchFamily="34" charset="0"/>
                <a:cs typeface="Arial" pitchFamily="34" charset="0"/>
              </a:rPr>
              <a:t>avec le sel et le poivre, mélanger et laisser mijoter à feu doux pendant 1h30 à 2h.</a:t>
            </a:r>
          </a:p>
          <a:p>
            <a:pPr>
              <a:buNone/>
            </a:pPr>
            <a:r>
              <a:rPr lang="fr-FR" sz="800" dirty="0">
                <a:latin typeface="Arial" pitchFamily="34" charset="0"/>
                <a:cs typeface="Arial" pitchFamily="34" charset="0"/>
              </a:rPr>
              <a:t> </a:t>
            </a:r>
          </a:p>
          <a:p>
            <a:r>
              <a:rPr lang="fr-FR" sz="800" b="1" dirty="0">
                <a:latin typeface="Arial" pitchFamily="34" charset="0"/>
                <a:cs typeface="Arial" pitchFamily="34" charset="0"/>
              </a:rPr>
              <a:t>RÔTI DE PORC AUX </a:t>
            </a:r>
            <a:r>
              <a:rPr lang="fr-FR" sz="800" b="1" dirty="0" smtClean="0">
                <a:latin typeface="Arial" pitchFamily="34" charset="0"/>
                <a:cs typeface="Arial" pitchFamily="34" charset="0"/>
              </a:rPr>
              <a:t>CAROTTES</a:t>
            </a:r>
          </a:p>
          <a:p>
            <a:pPr>
              <a:buNone/>
            </a:pPr>
            <a:r>
              <a:rPr lang="fr-FR" sz="700" dirty="0" smtClean="0">
                <a:solidFill>
                  <a:srgbClr val="402000"/>
                </a:solidFill>
                <a:latin typeface="Arial" pitchFamily="34" charset="0"/>
                <a:cs typeface="Arial" pitchFamily="34" charset="0"/>
              </a:rPr>
              <a:t>	Recette transmise par  le P.B.</a:t>
            </a:r>
            <a:endParaRPr lang="fr-FR" sz="800" dirty="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 :	</a:t>
            </a:r>
            <a:r>
              <a:rPr lang="fr-FR" sz="800" dirty="0">
                <a:latin typeface="Arial" pitchFamily="34" charset="0"/>
                <a:cs typeface="Arial" pitchFamily="34" charset="0"/>
              </a:rPr>
              <a:t>	- 1 rôti de porc de 1 à 1,2 kg</a:t>
            </a:r>
            <a:br>
              <a:rPr lang="fr-FR" sz="800" dirty="0">
                <a:latin typeface="Arial" pitchFamily="34" charset="0"/>
                <a:cs typeface="Arial" pitchFamily="34" charset="0"/>
              </a:rPr>
            </a:br>
            <a:r>
              <a:rPr lang="fr-FR" sz="800" dirty="0">
                <a:latin typeface="Arial" pitchFamily="34" charset="0"/>
                <a:cs typeface="Arial" pitchFamily="34" charset="0"/>
              </a:rPr>
              <a:t> 		- 200g de lardons fumés</a:t>
            </a:r>
            <a:br>
              <a:rPr lang="fr-FR" sz="800" dirty="0">
                <a:latin typeface="Arial" pitchFamily="34" charset="0"/>
                <a:cs typeface="Arial" pitchFamily="34" charset="0"/>
              </a:rPr>
            </a:br>
            <a:r>
              <a:rPr lang="fr-FR" sz="800" dirty="0">
                <a:latin typeface="Arial" pitchFamily="34" charset="0"/>
                <a:cs typeface="Arial" pitchFamily="34" charset="0"/>
              </a:rPr>
              <a:t> 		- 1 kg de carottes</a:t>
            </a:r>
            <a:br>
              <a:rPr lang="fr-FR" sz="800" dirty="0">
                <a:latin typeface="Arial" pitchFamily="34" charset="0"/>
                <a:cs typeface="Arial" pitchFamily="34" charset="0"/>
              </a:rPr>
            </a:br>
            <a:r>
              <a:rPr lang="fr-FR" sz="800" dirty="0">
                <a:latin typeface="Arial" pitchFamily="34" charset="0"/>
                <a:cs typeface="Arial" pitchFamily="34" charset="0"/>
              </a:rPr>
              <a:t> 		- 2 oignons</a:t>
            </a:r>
            <a:br>
              <a:rPr lang="fr-FR" sz="800" dirty="0">
                <a:latin typeface="Arial" pitchFamily="34" charset="0"/>
                <a:cs typeface="Arial" pitchFamily="34" charset="0"/>
              </a:rPr>
            </a:br>
            <a:r>
              <a:rPr lang="fr-FR" sz="800" dirty="0">
                <a:latin typeface="Arial" pitchFamily="34" charset="0"/>
                <a:cs typeface="Arial" pitchFamily="34" charset="0"/>
              </a:rPr>
              <a:t> 		- 1 cube de bouillon, huile ou beurre</a:t>
            </a:r>
            <a:br>
              <a:rPr lang="fr-FR" sz="800" dirty="0">
                <a:latin typeface="Arial" pitchFamily="34" charset="0"/>
                <a:cs typeface="Arial" pitchFamily="34" charset="0"/>
              </a:rPr>
            </a:br>
            <a:r>
              <a:rPr lang="fr-FR" sz="800" dirty="0">
                <a:latin typeface="Arial" pitchFamily="34" charset="0"/>
                <a:cs typeface="Arial" pitchFamily="34" charset="0"/>
              </a:rPr>
              <a:t>Faire revenir les lardons et les oignons émincés dans une cocotte. Les retirer et y faire dorer le rôti sur toutes ses </a:t>
            </a:r>
            <a:r>
              <a:rPr lang="fr-FR" sz="800" dirty="0" smtClean="0">
                <a:latin typeface="Arial" pitchFamily="34" charset="0"/>
                <a:cs typeface="Arial" pitchFamily="34" charset="0"/>
              </a:rPr>
              <a:t>faces. Remettre </a:t>
            </a:r>
            <a:r>
              <a:rPr lang="fr-FR" sz="800" dirty="0">
                <a:latin typeface="Arial" pitchFamily="34" charset="0"/>
                <a:cs typeface="Arial" pitchFamily="34" charset="0"/>
              </a:rPr>
              <a:t>les lardons et les oignons avec le rôti, ajouter les carottes pelées et découpées en dés ou en tronçons, le cube émietté et recouvrir </a:t>
            </a:r>
            <a:r>
              <a:rPr lang="fr-FR" sz="800" dirty="0" smtClean="0">
                <a:latin typeface="Arial" pitchFamily="34" charset="0"/>
                <a:cs typeface="Arial" pitchFamily="34" charset="0"/>
              </a:rPr>
              <a:t>d'eau. Couvrir </a:t>
            </a:r>
            <a:r>
              <a:rPr lang="fr-FR" sz="800" dirty="0">
                <a:latin typeface="Arial" pitchFamily="34" charset="0"/>
                <a:cs typeface="Arial" pitchFamily="34" charset="0"/>
              </a:rPr>
              <a:t>et laisser cuire 1h30 à feu moyen en surveillant de temps en temps.</a:t>
            </a:r>
          </a:p>
          <a:p>
            <a:endParaRPr lang="fr-FR" sz="800" dirty="0">
              <a:latin typeface="Arial" pitchFamily="34" charset="0"/>
              <a:cs typeface="Arial" pitchFamily="34" charset="0"/>
            </a:endParaRPr>
          </a:p>
        </p:txBody>
      </p:sp>
      <p:sp>
        <p:nvSpPr>
          <p:cNvPr id="9" name="Espace réservé du contenu 3"/>
          <p:cNvSpPr>
            <a:spLocks noGrp="1"/>
          </p:cNvSpPr>
          <p:nvPr>
            <p:ph sz="half" idx="2"/>
          </p:nvPr>
        </p:nvSpPr>
        <p:spPr>
          <a:xfrm>
            <a:off x="4953000" y="1828800"/>
            <a:ext cx="3810000" cy="4336504"/>
          </a:xfrm>
        </p:spPr>
        <p:txBody>
          <a:bodyPr/>
          <a:lstStyle/>
          <a:p>
            <a:r>
              <a:rPr lang="fr-FR" sz="800" b="1" dirty="0">
                <a:latin typeface="Arial" pitchFamily="34" charset="0"/>
                <a:cs typeface="Arial" pitchFamily="34" charset="0"/>
              </a:rPr>
              <a:t>CAROTTES AUX RAISINS SECS ET AU </a:t>
            </a:r>
            <a:r>
              <a:rPr lang="fr-FR" sz="800" b="1" dirty="0" smtClean="0">
                <a:latin typeface="Arial" pitchFamily="34" charset="0"/>
                <a:cs typeface="Arial" pitchFamily="34" charset="0"/>
              </a:rPr>
              <a:t>VIN</a:t>
            </a:r>
          </a:p>
          <a:p>
            <a:pPr>
              <a:buNone/>
            </a:pPr>
            <a:r>
              <a:rPr lang="fr-FR" sz="700" dirty="0" smtClean="0">
                <a:solidFill>
                  <a:srgbClr val="402000"/>
                </a:solidFill>
                <a:latin typeface="Arial" pitchFamily="34" charset="0"/>
                <a:cs typeface="Arial" pitchFamily="34" charset="0"/>
              </a:rPr>
              <a:t>	Recette transmise par  le P.B.</a:t>
            </a:r>
            <a:endParaRPr lang="fr-FR" sz="800" dirty="0">
              <a:latin typeface="Arial" pitchFamily="34" charset="0"/>
              <a:cs typeface="Arial" pitchFamily="34" charset="0"/>
            </a:endParaRPr>
          </a:p>
          <a:p>
            <a:pPr>
              <a:spcBef>
                <a:spcPts val="0"/>
              </a:spcBef>
              <a:buNone/>
            </a:pPr>
            <a:r>
              <a:rPr lang="fr-FR" sz="800" dirty="0" smtClean="0">
                <a:latin typeface="Arial" pitchFamily="34" charset="0"/>
                <a:cs typeface="Arial" pitchFamily="34" charset="0"/>
              </a:rPr>
              <a:t>	Ingrédients</a:t>
            </a:r>
            <a:r>
              <a:rPr lang="fr-FR" sz="800" dirty="0">
                <a:latin typeface="Arial" pitchFamily="34" charset="0"/>
                <a:cs typeface="Arial" pitchFamily="34" charset="0"/>
              </a:rPr>
              <a:t> : 	</a:t>
            </a:r>
            <a:r>
              <a:rPr lang="fr-FR" sz="800" dirty="0" smtClean="0">
                <a:latin typeface="Arial" pitchFamily="34" charset="0"/>
                <a:cs typeface="Arial" pitchFamily="34" charset="0"/>
              </a:rPr>
              <a:t>- 1 </a:t>
            </a:r>
            <a:r>
              <a:rPr lang="fr-FR" sz="800" dirty="0">
                <a:latin typeface="Arial" pitchFamily="34" charset="0"/>
                <a:cs typeface="Arial" pitchFamily="34" charset="0"/>
              </a:rPr>
              <a:t>kg de carottes nouvelles</a:t>
            </a:r>
          </a:p>
          <a:p>
            <a:pPr>
              <a:spcBef>
                <a:spcPts val="0"/>
              </a:spcBef>
              <a:buNone/>
            </a:pPr>
            <a:r>
              <a:rPr lang="fr-FR" sz="800" dirty="0" smtClean="0">
                <a:latin typeface="Arial" pitchFamily="34" charset="0"/>
                <a:cs typeface="Arial" pitchFamily="34" charset="0"/>
              </a:rPr>
              <a:t>	</a:t>
            </a:r>
            <a:r>
              <a:rPr lang="fr-FR" sz="800" dirty="0">
                <a:latin typeface="Arial" pitchFamily="34" charset="0"/>
                <a:cs typeface="Arial" pitchFamily="34" charset="0"/>
              </a:rPr>
              <a:t>		</a:t>
            </a:r>
            <a:r>
              <a:rPr lang="fr-FR" sz="800" dirty="0" smtClean="0">
                <a:latin typeface="Arial" pitchFamily="34" charset="0"/>
                <a:cs typeface="Arial" pitchFamily="34" charset="0"/>
              </a:rPr>
              <a:t>- 1 </a:t>
            </a:r>
            <a:r>
              <a:rPr lang="fr-FR" sz="800" dirty="0">
                <a:latin typeface="Arial" pitchFamily="34" charset="0"/>
                <a:cs typeface="Arial" pitchFamily="34" charset="0"/>
              </a:rPr>
              <a:t>botte de petits oignons</a:t>
            </a:r>
          </a:p>
          <a:p>
            <a:pPr>
              <a:spcBef>
                <a:spcPts val="0"/>
              </a:spcBef>
              <a:buNone/>
            </a:pPr>
            <a:r>
              <a:rPr lang="fr-FR" sz="800" dirty="0" smtClean="0">
                <a:latin typeface="Arial" pitchFamily="34" charset="0"/>
                <a:cs typeface="Arial" pitchFamily="34" charset="0"/>
              </a:rPr>
              <a:t>	</a:t>
            </a:r>
            <a:r>
              <a:rPr lang="fr-FR" sz="800" dirty="0">
                <a:latin typeface="Arial" pitchFamily="34" charset="0"/>
                <a:cs typeface="Arial" pitchFamily="34" charset="0"/>
              </a:rPr>
              <a:t>		</a:t>
            </a:r>
            <a:r>
              <a:rPr lang="fr-FR" sz="800" dirty="0" smtClean="0">
                <a:latin typeface="Arial" pitchFamily="34" charset="0"/>
                <a:cs typeface="Arial" pitchFamily="34" charset="0"/>
              </a:rPr>
              <a:t>- 25 </a:t>
            </a:r>
            <a:r>
              <a:rPr lang="fr-FR" sz="800" dirty="0">
                <a:latin typeface="Arial" pitchFamily="34" charset="0"/>
                <a:cs typeface="Arial" pitchFamily="34" charset="0"/>
              </a:rPr>
              <a:t>cl de vin blanc sec</a:t>
            </a:r>
          </a:p>
          <a:p>
            <a:pPr>
              <a:spcBef>
                <a:spcPts val="0"/>
              </a:spcBef>
              <a:buNone/>
            </a:pPr>
            <a:r>
              <a:rPr lang="fr-FR" sz="800" dirty="0" smtClean="0">
                <a:latin typeface="Arial" pitchFamily="34" charset="0"/>
                <a:cs typeface="Arial" pitchFamily="34" charset="0"/>
              </a:rPr>
              <a:t>	</a:t>
            </a:r>
            <a:r>
              <a:rPr lang="fr-FR" sz="800" dirty="0">
                <a:latin typeface="Arial" pitchFamily="34" charset="0"/>
                <a:cs typeface="Arial" pitchFamily="34" charset="0"/>
              </a:rPr>
              <a:t>		</a:t>
            </a:r>
            <a:r>
              <a:rPr lang="fr-FR" sz="800" dirty="0" smtClean="0">
                <a:latin typeface="Arial" pitchFamily="34" charset="0"/>
                <a:cs typeface="Arial" pitchFamily="34" charset="0"/>
              </a:rPr>
              <a:t>- 150 </a:t>
            </a:r>
            <a:r>
              <a:rPr lang="fr-FR" sz="800" dirty="0">
                <a:latin typeface="Arial" pitchFamily="34" charset="0"/>
                <a:cs typeface="Arial" pitchFamily="34" charset="0"/>
              </a:rPr>
              <a:t>g de raisins secs</a:t>
            </a:r>
          </a:p>
          <a:p>
            <a:pPr>
              <a:spcBef>
                <a:spcPts val="0"/>
              </a:spcBef>
              <a:buNone/>
            </a:pPr>
            <a:r>
              <a:rPr lang="fr-FR" sz="800" dirty="0" smtClean="0">
                <a:latin typeface="Arial" pitchFamily="34" charset="0"/>
                <a:cs typeface="Arial" pitchFamily="34" charset="0"/>
              </a:rPr>
              <a:t>	</a:t>
            </a:r>
            <a:r>
              <a:rPr lang="fr-FR" sz="800" dirty="0">
                <a:latin typeface="Arial" pitchFamily="34" charset="0"/>
                <a:cs typeface="Arial" pitchFamily="34" charset="0"/>
              </a:rPr>
              <a:t>		</a:t>
            </a:r>
            <a:r>
              <a:rPr lang="fr-FR" sz="800" dirty="0" smtClean="0">
                <a:latin typeface="Arial" pitchFamily="34" charset="0"/>
                <a:cs typeface="Arial" pitchFamily="34" charset="0"/>
              </a:rPr>
              <a:t>- 50 </a:t>
            </a:r>
            <a:r>
              <a:rPr lang="fr-FR" sz="800" dirty="0">
                <a:latin typeface="Arial" pitchFamily="34" charset="0"/>
                <a:cs typeface="Arial" pitchFamily="34" charset="0"/>
              </a:rPr>
              <a:t>g de beurre</a:t>
            </a:r>
          </a:p>
          <a:p>
            <a:pPr>
              <a:spcBef>
                <a:spcPts val="0"/>
              </a:spcBef>
              <a:buNone/>
            </a:pPr>
            <a:r>
              <a:rPr lang="fr-FR" sz="800" dirty="0" smtClean="0">
                <a:latin typeface="Arial" pitchFamily="34" charset="0"/>
                <a:cs typeface="Arial" pitchFamily="34" charset="0"/>
              </a:rPr>
              <a:t>	</a:t>
            </a:r>
            <a:r>
              <a:rPr lang="fr-FR" sz="800" dirty="0">
                <a:latin typeface="Arial" pitchFamily="34" charset="0"/>
                <a:cs typeface="Arial" pitchFamily="34" charset="0"/>
              </a:rPr>
              <a:t>		</a:t>
            </a:r>
            <a:r>
              <a:rPr lang="fr-FR" sz="800" dirty="0" smtClean="0">
                <a:latin typeface="Arial" pitchFamily="34" charset="0"/>
                <a:cs typeface="Arial" pitchFamily="34" charset="0"/>
              </a:rPr>
              <a:t>- 2 </a:t>
            </a:r>
            <a:r>
              <a:rPr lang="fr-FR" sz="800" dirty="0">
                <a:latin typeface="Arial" pitchFamily="34" charset="0"/>
                <a:cs typeface="Arial" pitchFamily="34" charset="0"/>
              </a:rPr>
              <a:t>c à s de crème fraîche</a:t>
            </a:r>
          </a:p>
          <a:p>
            <a:pPr>
              <a:spcBef>
                <a:spcPts val="0"/>
              </a:spcBef>
              <a:buNone/>
            </a:pPr>
            <a:r>
              <a:rPr lang="fr-FR" sz="800" dirty="0" smtClean="0">
                <a:latin typeface="Arial" pitchFamily="34" charset="0"/>
                <a:cs typeface="Arial" pitchFamily="34" charset="0"/>
              </a:rPr>
              <a:t>	</a:t>
            </a:r>
            <a:r>
              <a:rPr lang="fr-FR" sz="800" dirty="0">
                <a:latin typeface="Arial" pitchFamily="34" charset="0"/>
                <a:cs typeface="Arial" pitchFamily="34" charset="0"/>
              </a:rPr>
              <a:t>		</a:t>
            </a:r>
            <a:r>
              <a:rPr lang="fr-FR" sz="800" dirty="0" smtClean="0">
                <a:latin typeface="Arial" pitchFamily="34" charset="0"/>
                <a:cs typeface="Arial" pitchFamily="34" charset="0"/>
              </a:rPr>
              <a:t>- Thym</a:t>
            </a:r>
            <a:r>
              <a:rPr lang="fr-FR" sz="800" dirty="0">
                <a:latin typeface="Arial" pitchFamily="34" charset="0"/>
                <a:cs typeface="Arial" pitchFamily="34" charset="0"/>
              </a:rPr>
              <a:t>, laurier, sel et poivre.</a:t>
            </a:r>
          </a:p>
          <a:p>
            <a:pPr>
              <a:buNone/>
            </a:pPr>
            <a:r>
              <a:rPr lang="fr-FR" sz="800" dirty="0" smtClean="0">
                <a:latin typeface="Arial" pitchFamily="34" charset="0"/>
                <a:cs typeface="Arial" pitchFamily="34" charset="0"/>
              </a:rPr>
              <a:t>	Gratter </a:t>
            </a:r>
            <a:r>
              <a:rPr lang="fr-FR" sz="800" dirty="0">
                <a:latin typeface="Arial" pitchFamily="34" charset="0"/>
                <a:cs typeface="Arial" pitchFamily="34" charset="0"/>
              </a:rPr>
              <a:t>(et peler) les carottes et les petits oignons.</a:t>
            </a:r>
            <a:br>
              <a:rPr lang="fr-FR" sz="800" dirty="0">
                <a:latin typeface="Arial" pitchFamily="34" charset="0"/>
                <a:cs typeface="Arial" pitchFamily="34" charset="0"/>
              </a:rPr>
            </a:br>
            <a:r>
              <a:rPr lang="fr-FR" sz="800" dirty="0">
                <a:latin typeface="Arial" pitchFamily="34" charset="0"/>
                <a:cs typeface="Arial" pitchFamily="34" charset="0"/>
              </a:rPr>
              <a:t>Dans une cocotte, les faire revenir dans 50 g de beurre en remuant souvent pour éviter que cela n’accroche. Au bout de 5 à 10 min, incorporer les raisins et assaisonner avec le thym et le laurier. Mouiller ensuite avec le vin blanc en continuant de mélanger, puis laisser mijoter à couvert à feu moyen pendant 30 min.</a:t>
            </a:r>
            <a:br>
              <a:rPr lang="fr-FR" sz="800" dirty="0">
                <a:latin typeface="Arial" pitchFamily="34" charset="0"/>
                <a:cs typeface="Arial" pitchFamily="34" charset="0"/>
              </a:rPr>
            </a:br>
            <a:r>
              <a:rPr lang="fr-FR" sz="800" dirty="0">
                <a:latin typeface="Arial" pitchFamily="34" charset="0"/>
                <a:cs typeface="Arial" pitchFamily="34" charset="0"/>
              </a:rPr>
              <a:t>En fin de cuisson et hors du feu, ajouter dans la sauce 2 cuillères à soupe de crème, mélanger et déguster</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TARTES AUX OIGNONS ET AUX CAROTTES</a:t>
            </a:r>
          </a:p>
          <a:p>
            <a:pPr>
              <a:buNone/>
            </a:pPr>
            <a:r>
              <a:rPr lang="fr-FR" sz="7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t>	</a:t>
            </a:r>
            <a:r>
              <a:rPr lang="fr-FR" sz="800" dirty="0" smtClean="0">
                <a:latin typeface="Arial" pitchFamily="34" charset="0"/>
                <a:cs typeface="Arial" pitchFamily="34" charset="0"/>
              </a:rPr>
              <a:t>Ingrédients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- 250g de pâte brisée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- 3 gros oignons</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- 400 g de carottes</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 œuf, 25 cl ce crème fraîche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- 1 c à café de cumin, sel et poivre.</a:t>
            </a:r>
            <a:r>
              <a:rPr lang="fr-FR" sz="800" b="1" dirty="0" smtClean="0">
                <a:latin typeface="Arial" pitchFamily="34" charset="0"/>
                <a:cs typeface="Arial" pitchFamily="34" charset="0"/>
              </a:rPr>
              <a:t/>
            </a:r>
            <a:br>
              <a:rPr lang="fr-FR" sz="800" b="1" dirty="0" smtClean="0">
                <a:latin typeface="Arial" pitchFamily="34" charset="0"/>
                <a:cs typeface="Arial" pitchFamily="34" charset="0"/>
              </a:rPr>
            </a:br>
            <a:r>
              <a:rPr lang="fr-FR" sz="800" dirty="0" smtClean="0">
                <a:latin typeface="Arial" pitchFamily="34" charset="0"/>
                <a:cs typeface="Arial" pitchFamily="34" charset="0"/>
              </a:rPr>
              <a:t>Peler les oignons, les couper en fines lamelles, et les faire fondre dans un peu d'huile. </a:t>
            </a:r>
            <a:br>
              <a:rPr lang="fr-FR" sz="800" dirty="0" smtClean="0">
                <a:latin typeface="Arial" pitchFamily="34" charset="0"/>
                <a:cs typeface="Arial" pitchFamily="34" charset="0"/>
              </a:rPr>
            </a:br>
            <a:r>
              <a:rPr lang="fr-FR" sz="800" dirty="0" smtClean="0">
                <a:latin typeface="Arial" pitchFamily="34" charset="0"/>
                <a:cs typeface="Arial" pitchFamily="34" charset="0"/>
              </a:rPr>
              <a:t>Râper les carottes. </a:t>
            </a:r>
            <a:br>
              <a:rPr lang="fr-FR" sz="800" dirty="0" smtClean="0">
                <a:latin typeface="Arial" pitchFamily="34" charset="0"/>
                <a:cs typeface="Arial" pitchFamily="34" charset="0"/>
              </a:rPr>
            </a:br>
            <a:r>
              <a:rPr lang="fr-FR" sz="800" dirty="0" smtClean="0">
                <a:latin typeface="Arial" pitchFamily="34" charset="0"/>
                <a:cs typeface="Arial" pitchFamily="34" charset="0"/>
              </a:rPr>
              <a:t>Battre la crème avec le cumin, et saler. </a:t>
            </a:r>
            <a:br>
              <a:rPr lang="fr-FR" sz="800" dirty="0" smtClean="0">
                <a:latin typeface="Arial" pitchFamily="34" charset="0"/>
                <a:cs typeface="Arial" pitchFamily="34" charset="0"/>
              </a:rPr>
            </a:br>
            <a:r>
              <a:rPr lang="fr-FR" sz="800" dirty="0" smtClean="0">
                <a:latin typeface="Arial" pitchFamily="34" charset="0"/>
                <a:cs typeface="Arial" pitchFamily="34" charset="0"/>
              </a:rPr>
              <a:t>Rajouter l'œuf, et mélanger avec les carottes.</a:t>
            </a:r>
            <a:br>
              <a:rPr lang="fr-FR" sz="800" dirty="0" smtClean="0">
                <a:latin typeface="Arial" pitchFamily="34" charset="0"/>
                <a:cs typeface="Arial" pitchFamily="34" charset="0"/>
              </a:rPr>
            </a:br>
            <a:r>
              <a:rPr lang="fr-FR" sz="800" dirty="0" smtClean="0">
                <a:latin typeface="Arial" pitchFamily="34" charset="0"/>
                <a:cs typeface="Arial" pitchFamily="34" charset="0"/>
              </a:rPr>
              <a:t>Etaler la tarte dans un moule, et la piquer avec une fourchette. </a:t>
            </a:r>
            <a:br>
              <a:rPr lang="fr-FR" sz="800" dirty="0" smtClean="0">
                <a:latin typeface="Arial" pitchFamily="34" charset="0"/>
                <a:cs typeface="Arial" pitchFamily="34" charset="0"/>
              </a:rPr>
            </a:br>
            <a:r>
              <a:rPr lang="fr-FR" sz="800" dirty="0" smtClean="0">
                <a:latin typeface="Arial" pitchFamily="34" charset="0"/>
                <a:cs typeface="Arial" pitchFamily="34" charset="0"/>
              </a:rPr>
              <a:t>Verser les oignons cuits sur la pâte, puis le mélange carottes - crème, et enfourner à th 6 (180°C), pendant environ 25 min.</a:t>
            </a:r>
            <a:endParaRPr lang="fr-FR" sz="800" b="1" dirty="0" smtClean="0">
              <a:latin typeface="Arial" pitchFamily="34" charset="0"/>
              <a:cs typeface="Arial" pitchFamily="34" charset="0"/>
            </a:endParaRPr>
          </a:p>
          <a:p>
            <a:pPr>
              <a:buNone/>
            </a:pP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8" name="Espace réservé du contenu 2"/>
          <p:cNvSpPr>
            <a:spLocks noGrp="1"/>
          </p:cNvSpPr>
          <p:nvPr>
            <p:ph sz="half" idx="1"/>
          </p:nvPr>
        </p:nvSpPr>
        <p:spPr>
          <a:xfrm>
            <a:off x="990600" y="1828800"/>
            <a:ext cx="3810000" cy="4336504"/>
          </a:xfrm>
        </p:spPr>
        <p:txBody>
          <a:bodyPr/>
          <a:lstStyle/>
          <a:p>
            <a:r>
              <a:rPr lang="fr-FR" sz="800" b="1" dirty="0" smtClean="0">
                <a:latin typeface="Arial" pitchFamily="34" charset="0"/>
                <a:cs typeface="Arial" pitchFamily="34" charset="0"/>
              </a:rPr>
              <a:t>CAKE CAROTTES NOIX</a:t>
            </a:r>
            <a:endParaRPr lang="fr-FR" sz="800" dirty="0" smtClean="0">
              <a:latin typeface="Arial" pitchFamily="34" charset="0"/>
              <a:cs typeface="Arial" pitchFamily="34" charset="0"/>
            </a:endParaRPr>
          </a:p>
          <a:p>
            <a:pPr>
              <a:buNone/>
            </a:pPr>
            <a:r>
              <a:rPr lang="fr-FR" sz="800" i="1" dirty="0" smtClean="0"/>
              <a:t>	Recette transmise par Madame Charline FONTAINE</a:t>
            </a:r>
            <a:endParaRPr lang="fr-FR" sz="800" dirty="0" smtClean="0"/>
          </a:p>
          <a:p>
            <a:pPr>
              <a:buNone/>
            </a:pPr>
            <a:r>
              <a:rPr lang="fr-FR" sz="800" dirty="0" smtClean="0"/>
              <a:t>	</a:t>
            </a:r>
            <a:r>
              <a:rPr lang="fr-FR" sz="800" dirty="0" smtClean="0">
                <a:latin typeface="Arial" pitchFamily="34" charset="0"/>
                <a:cs typeface="Arial" pitchFamily="34" charset="0"/>
              </a:rPr>
              <a:t>Ingrédients : 	- 200 g de farine</a:t>
            </a:r>
          </a:p>
          <a:p>
            <a:pPr>
              <a:buNone/>
            </a:pPr>
            <a:r>
              <a:rPr lang="fr-FR" sz="800" dirty="0" smtClean="0">
                <a:latin typeface="Arial" pitchFamily="34" charset="0"/>
                <a:cs typeface="Arial" pitchFamily="34" charset="0"/>
              </a:rPr>
              <a:t>	 		- 2 œufs</a:t>
            </a:r>
          </a:p>
          <a:p>
            <a:pPr>
              <a:buNone/>
            </a:pPr>
            <a:r>
              <a:rPr lang="fr-FR" sz="800" dirty="0" smtClean="0">
                <a:latin typeface="Arial" pitchFamily="34" charset="0"/>
                <a:cs typeface="Arial" pitchFamily="34" charset="0"/>
              </a:rPr>
              <a:t>	 		- 125 g de sucre brun</a:t>
            </a:r>
          </a:p>
          <a:p>
            <a:pPr>
              <a:buNone/>
            </a:pPr>
            <a:r>
              <a:rPr lang="fr-FR" sz="800" dirty="0" smtClean="0">
                <a:latin typeface="Arial" pitchFamily="34" charset="0"/>
                <a:cs typeface="Arial" pitchFamily="34" charset="0"/>
              </a:rPr>
              <a:t>	 		- 125 g de beurre</a:t>
            </a:r>
          </a:p>
          <a:p>
            <a:pPr>
              <a:buNone/>
            </a:pPr>
            <a:r>
              <a:rPr lang="fr-FR" sz="800" dirty="0" smtClean="0">
                <a:latin typeface="Arial" pitchFamily="34" charset="0"/>
                <a:cs typeface="Arial" pitchFamily="34" charset="0"/>
              </a:rPr>
              <a:t>	 		- 250 g de carottes</a:t>
            </a:r>
          </a:p>
          <a:p>
            <a:pPr>
              <a:buNone/>
            </a:pPr>
            <a:r>
              <a:rPr lang="fr-FR" sz="800" dirty="0" smtClean="0">
                <a:latin typeface="Arial" pitchFamily="34" charset="0"/>
                <a:cs typeface="Arial" pitchFamily="34" charset="0"/>
              </a:rPr>
              <a:t>	 		- 2 poignées de cerneaux de noix</a:t>
            </a:r>
          </a:p>
          <a:p>
            <a:pPr>
              <a:buNone/>
            </a:pPr>
            <a:r>
              <a:rPr lang="fr-FR" sz="800" dirty="0" smtClean="0">
                <a:latin typeface="Arial" pitchFamily="34" charset="0"/>
                <a:cs typeface="Arial" pitchFamily="34" charset="0"/>
              </a:rPr>
              <a:t>	 		- ½ c à c de cannelle moulue</a:t>
            </a:r>
          </a:p>
          <a:p>
            <a:pPr>
              <a:buNone/>
            </a:pPr>
            <a:r>
              <a:rPr lang="fr-FR" sz="800" dirty="0" smtClean="0">
                <a:latin typeface="Arial" pitchFamily="34" charset="0"/>
                <a:cs typeface="Arial" pitchFamily="34" charset="0"/>
              </a:rPr>
              <a:t>	 		- ½ sachet de levure chimique</a:t>
            </a:r>
          </a:p>
          <a:p>
            <a:pPr>
              <a:buNone/>
            </a:pPr>
            <a:r>
              <a:rPr lang="fr-FR" sz="800" dirty="0" smtClean="0">
                <a:latin typeface="Arial" pitchFamily="34" charset="0"/>
                <a:cs typeface="Arial" pitchFamily="34" charset="0"/>
              </a:rPr>
              <a:t>	 		- ½ c à c de bicarbonate de soude</a:t>
            </a:r>
          </a:p>
          <a:p>
            <a:pPr>
              <a:buNone/>
            </a:pPr>
            <a:r>
              <a:rPr lang="fr-FR" sz="800" dirty="0" smtClean="0">
                <a:latin typeface="Arial" pitchFamily="34" charset="0"/>
                <a:cs typeface="Arial" pitchFamily="34" charset="0"/>
              </a:rPr>
              <a:t>	 		- 1 pincée de sel</a:t>
            </a:r>
          </a:p>
          <a:p>
            <a:pPr>
              <a:buNone/>
            </a:pPr>
            <a:r>
              <a:rPr lang="fr-FR" sz="800" dirty="0" smtClean="0">
                <a:latin typeface="Arial" pitchFamily="34" charset="0"/>
                <a:cs typeface="Arial" pitchFamily="34" charset="0"/>
              </a:rPr>
              <a:t>	Préchauffer four à 180C (th.6). Epluchez et râpez finement les carottes. Hachez grossièrement les noix. Beurrez et farinez un moule à cake. Travaillez les œufs avec le sucre. Quand le mélange double de volume et devient mousseux, ajoutez peu à peu la farine et le beurre fondu. Incorporez ensuite les carottes, les noix, la cannelle et le sel. Mélangez sans lisser complètement la pâte. Incorporez délicatement la levure et le bicarbonate de soude. Versez la pâte dans le moule et enfournez aussitôt. Faire cuire 40 min. </a:t>
            </a: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2" name="Espace réservé du contenu 3"/>
          <p:cNvSpPr>
            <a:spLocks noGrp="1"/>
          </p:cNvSpPr>
          <p:nvPr>
            <p:ph sz="half" idx="2"/>
          </p:nvPr>
        </p:nvSpPr>
        <p:spPr>
          <a:xfrm>
            <a:off x="4953000" y="1828800"/>
            <a:ext cx="3810000" cy="4624536"/>
          </a:xfrm>
        </p:spPr>
        <p:txBody>
          <a:bodyPr/>
          <a:lstStyle/>
          <a:p>
            <a:r>
              <a:rPr lang="fr-FR" sz="800" b="1" dirty="0" smtClean="0">
                <a:latin typeface="Arial" pitchFamily="34" charset="0"/>
                <a:cs typeface="Arial" pitchFamily="34" charset="0"/>
              </a:rPr>
              <a:t>CAROTTES AUX ORANGES, AUX PIGNONS ET AUX PISTACHES</a:t>
            </a:r>
          </a:p>
          <a:p>
            <a:pPr>
              <a:buNone/>
            </a:pPr>
            <a:r>
              <a:rPr lang="fr-FR" sz="7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- 500 g de carottes</a:t>
            </a:r>
          </a:p>
          <a:p>
            <a:pPr>
              <a:buNone/>
            </a:pPr>
            <a:r>
              <a:rPr lang="fr-FR" sz="800" dirty="0" smtClean="0">
                <a:latin typeface="Arial" pitchFamily="34" charset="0"/>
                <a:cs typeface="Arial" pitchFamily="34" charset="0"/>
              </a:rPr>
              <a:t>			- 3 oranges</a:t>
            </a:r>
          </a:p>
          <a:p>
            <a:pPr>
              <a:buNone/>
            </a:pPr>
            <a:r>
              <a:rPr lang="fr-FR" sz="800" dirty="0" smtClean="0">
                <a:latin typeface="Arial" pitchFamily="34" charset="0"/>
                <a:cs typeface="Arial" pitchFamily="34" charset="0"/>
              </a:rPr>
              <a:t>			- 50 g de pistaches</a:t>
            </a:r>
          </a:p>
          <a:p>
            <a:pPr>
              <a:buNone/>
            </a:pPr>
            <a:r>
              <a:rPr lang="fr-FR" sz="800" dirty="0" smtClean="0">
                <a:latin typeface="Arial" pitchFamily="34" charset="0"/>
                <a:cs typeface="Arial" pitchFamily="34" charset="0"/>
              </a:rPr>
              <a:t>			- 50 g de pignons</a:t>
            </a:r>
          </a:p>
          <a:p>
            <a:pPr>
              <a:buNone/>
            </a:pPr>
            <a:r>
              <a:rPr lang="fr-FR" sz="800" dirty="0" smtClean="0">
                <a:latin typeface="Arial" pitchFamily="34" charset="0"/>
                <a:cs typeface="Arial" pitchFamily="34" charset="0"/>
              </a:rPr>
              <a:t>			- 3 c. à s. d’huile d’olive</a:t>
            </a:r>
          </a:p>
          <a:p>
            <a:pPr>
              <a:buNone/>
            </a:pPr>
            <a:r>
              <a:rPr lang="fr-FR" sz="800" dirty="0" smtClean="0">
                <a:latin typeface="Arial" pitchFamily="34" charset="0"/>
                <a:cs typeface="Arial" pitchFamily="34" charset="0"/>
              </a:rPr>
              <a:t>			- ½ citron, sel et poivre</a:t>
            </a:r>
          </a:p>
          <a:p>
            <a:pPr>
              <a:buNone/>
            </a:pPr>
            <a:r>
              <a:rPr lang="fr-FR" sz="800" dirty="0" smtClean="0">
                <a:latin typeface="Arial" pitchFamily="34" charset="0"/>
                <a:cs typeface="Arial" pitchFamily="34" charset="0"/>
              </a:rPr>
              <a:t>	Laver, éplucher et râper les carottes. Peler les oranges à vif et les couper en quartier. Décortiquer les pistaches, les plonger rapidement dans de l’eau bouillante et les monder en retirant soigneusement leur petite peau rouge. Dans un saladier, mélanger les carottes râpées, les quartiers d’oranges, les pistaches ainsi que les pignons. Préparer la sauce avec l’huile d’olive, le jus de citron, du sel et du poivre. En arroser le mélange précédent. Remuer délicatement au moment de servir.</a:t>
            </a:r>
          </a:p>
          <a:p>
            <a:pPr>
              <a:buNone/>
            </a:pPr>
            <a:endParaRPr lang="fr-FR" sz="800" dirty="0" smtClean="0">
              <a:latin typeface="Arial" pitchFamily="34" charset="0"/>
              <a:cs typeface="Arial" pitchFamily="34" charset="0"/>
            </a:endParaRPr>
          </a:p>
          <a:p>
            <a:r>
              <a:rPr lang="fr-FR" sz="800" b="1" dirty="0" smtClean="0">
                <a:latin typeface="Arial" pitchFamily="34" charset="0"/>
                <a:cs typeface="Arial" pitchFamily="34" charset="0"/>
              </a:rPr>
              <a:t>TAJINE DE BŒUF AUX CAROTTES</a:t>
            </a:r>
          </a:p>
          <a:p>
            <a:pPr>
              <a:buNone/>
            </a:pPr>
            <a:r>
              <a:rPr lang="fr-FR" sz="7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bœuf à braiser</a:t>
            </a:r>
          </a:p>
          <a:p>
            <a:pPr>
              <a:buNone/>
            </a:pPr>
            <a:r>
              <a:rPr lang="fr-FR" sz="800" dirty="0" smtClean="0">
                <a:latin typeface="Arial" pitchFamily="34" charset="0"/>
                <a:cs typeface="Arial" pitchFamily="34" charset="0"/>
              </a:rPr>
              <a:t>			- 3 c. à s. d’huile d’olive</a:t>
            </a:r>
          </a:p>
          <a:p>
            <a:pPr>
              <a:buNone/>
            </a:pPr>
            <a:r>
              <a:rPr lang="fr-FR" sz="800" dirty="0" smtClean="0">
                <a:latin typeface="Arial" pitchFamily="34" charset="0"/>
                <a:cs typeface="Arial" pitchFamily="34" charset="0"/>
              </a:rPr>
              <a:t>			- 1 kg de carottes</a:t>
            </a:r>
          </a:p>
          <a:p>
            <a:pPr>
              <a:buNone/>
            </a:pPr>
            <a:r>
              <a:rPr lang="fr-FR" sz="800" dirty="0" smtClean="0">
                <a:latin typeface="Arial" pitchFamily="34" charset="0"/>
                <a:cs typeface="Arial" pitchFamily="34" charset="0"/>
              </a:rPr>
              <a:t>			- 2 oignons, 3 gousses d’ail</a:t>
            </a:r>
          </a:p>
          <a:p>
            <a:pPr>
              <a:buNone/>
            </a:pPr>
            <a:r>
              <a:rPr lang="fr-FR" sz="800" dirty="0" smtClean="0">
                <a:latin typeface="Arial" pitchFamily="34" charset="0"/>
                <a:cs typeface="Arial" pitchFamily="34" charset="0"/>
              </a:rPr>
              <a:t>			- 1 bouquet de coriandre</a:t>
            </a:r>
          </a:p>
          <a:p>
            <a:pPr>
              <a:buNone/>
            </a:pPr>
            <a:r>
              <a:rPr lang="fr-FR" sz="800" dirty="0" smtClean="0">
                <a:latin typeface="Arial" pitchFamily="34" charset="0"/>
                <a:cs typeface="Arial" pitchFamily="34" charset="0"/>
              </a:rPr>
              <a:t>			- 1 c. à c. de paprika</a:t>
            </a:r>
          </a:p>
          <a:p>
            <a:pPr>
              <a:buNone/>
            </a:pPr>
            <a:r>
              <a:rPr lang="fr-FR" sz="800" dirty="0" smtClean="0">
                <a:latin typeface="Arial" pitchFamily="34" charset="0"/>
                <a:cs typeface="Arial" pitchFamily="34" charset="0"/>
              </a:rPr>
              <a:t>			- 1 c. à c. de cannelle</a:t>
            </a:r>
          </a:p>
          <a:p>
            <a:pPr>
              <a:buNone/>
            </a:pPr>
            <a:r>
              <a:rPr lang="fr-FR" sz="800" dirty="0" smtClean="0">
                <a:latin typeface="Arial" pitchFamily="34" charset="0"/>
                <a:cs typeface="Arial" pitchFamily="34" charset="0"/>
              </a:rPr>
              <a:t>			- 1 pincée de piment en poudre</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Dans une cocotte en fonte ou un plat à tajine, faites dorer les morceaux de bœuf dans l’huile d’olive. Ajoutez les oignons émincés et faites revenir le tout ensemble. Ajoutez l’ail pressé, la coriandre hachée, les épices. Arrosez avec 2 verres d’eau. Lavez et coupez les carottes en rondelles, rajoutez-les. Faites cuire à feu doux 1 h à 1h30, en surveillant  la cuisson de temps à autre. Servez chaud.</a:t>
            </a: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6</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8"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CAROTTES GLACÉES AU CUMIN ET TUILES AUX GRAINES DE SÉSAME</a:t>
            </a:r>
          </a:p>
          <a:p>
            <a:pPr>
              <a:buNone/>
            </a:pPr>
            <a:r>
              <a:rPr lang="fr-FR" sz="7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- 750 g de carottes</a:t>
            </a:r>
          </a:p>
          <a:p>
            <a:pPr>
              <a:buNone/>
            </a:pPr>
            <a:r>
              <a:rPr lang="fr-FR" sz="800" dirty="0" smtClean="0">
                <a:latin typeface="Arial" pitchFamily="34" charset="0"/>
                <a:cs typeface="Arial" pitchFamily="34" charset="0"/>
              </a:rPr>
              <a:t>			- 1 c. à s. de miel</a:t>
            </a:r>
          </a:p>
          <a:p>
            <a:pPr>
              <a:buNone/>
            </a:pPr>
            <a:r>
              <a:rPr lang="fr-FR" sz="800" dirty="0" smtClean="0">
                <a:latin typeface="Arial" pitchFamily="34" charset="0"/>
                <a:cs typeface="Arial" pitchFamily="34" charset="0"/>
              </a:rPr>
              <a:t>			- 1 c. à c. de cumin en poudre</a:t>
            </a:r>
          </a:p>
          <a:p>
            <a:pPr>
              <a:buNone/>
            </a:pPr>
            <a:r>
              <a:rPr lang="fr-FR" sz="800" dirty="0" smtClean="0">
                <a:latin typeface="Arial" pitchFamily="34" charset="0"/>
                <a:cs typeface="Arial" pitchFamily="34" charset="0"/>
              </a:rPr>
              <a:t>			- 1 c. à c. de cumin en grains</a:t>
            </a:r>
          </a:p>
          <a:p>
            <a:pPr>
              <a:buNone/>
            </a:pPr>
            <a:r>
              <a:rPr lang="fr-FR" sz="800" dirty="0" smtClean="0">
                <a:latin typeface="Arial" pitchFamily="34" charset="0"/>
                <a:cs typeface="Arial" pitchFamily="34" charset="0"/>
              </a:rPr>
              <a:t>			- 50 g de margarine végétale</a:t>
            </a:r>
          </a:p>
          <a:p>
            <a:pPr>
              <a:buNone/>
            </a:pPr>
            <a:r>
              <a:rPr lang="fr-FR" sz="800" dirty="0" smtClean="0">
                <a:latin typeface="Arial" pitchFamily="34" charset="0"/>
                <a:cs typeface="Arial" pitchFamily="34" charset="0"/>
              </a:rPr>
              <a:t>			- sel et poivre.</a:t>
            </a:r>
          </a:p>
          <a:p>
            <a:pPr>
              <a:buNone/>
            </a:pPr>
            <a:r>
              <a:rPr lang="fr-FR" sz="800" dirty="0" smtClean="0">
                <a:latin typeface="Arial" pitchFamily="34" charset="0"/>
                <a:cs typeface="Arial" pitchFamily="34" charset="0"/>
              </a:rPr>
              <a:t>	Pour les tuiles :	- 2 blanc d’œufs</a:t>
            </a:r>
          </a:p>
          <a:p>
            <a:pPr>
              <a:buNone/>
            </a:pPr>
            <a:r>
              <a:rPr lang="fr-FR" sz="800" dirty="0" smtClean="0">
                <a:latin typeface="Arial" pitchFamily="34" charset="0"/>
                <a:cs typeface="Arial" pitchFamily="34" charset="0"/>
              </a:rPr>
              <a:t>			- 30 g de sucre en poudre</a:t>
            </a:r>
          </a:p>
          <a:p>
            <a:pPr>
              <a:buNone/>
            </a:pPr>
            <a:r>
              <a:rPr lang="fr-FR" sz="800" dirty="0" smtClean="0">
                <a:latin typeface="Arial" pitchFamily="34" charset="0"/>
                <a:cs typeface="Arial" pitchFamily="34" charset="0"/>
              </a:rPr>
              <a:t>			- 50 g de farine</a:t>
            </a:r>
          </a:p>
          <a:p>
            <a:pPr>
              <a:buNone/>
            </a:pPr>
            <a:r>
              <a:rPr lang="fr-FR" sz="800" dirty="0" smtClean="0">
                <a:latin typeface="Arial" pitchFamily="34" charset="0"/>
                <a:cs typeface="Arial" pitchFamily="34" charset="0"/>
              </a:rPr>
              <a:t>			- 60 g de beurre fondu</a:t>
            </a:r>
          </a:p>
          <a:p>
            <a:pPr>
              <a:buNone/>
            </a:pPr>
            <a:r>
              <a:rPr lang="fr-FR" sz="800" dirty="0" smtClean="0">
                <a:latin typeface="Arial" pitchFamily="34" charset="0"/>
                <a:cs typeface="Arial" pitchFamily="34" charset="0"/>
              </a:rPr>
              <a:t>			- graines de sésame</a:t>
            </a:r>
          </a:p>
          <a:p>
            <a:pPr>
              <a:buNone/>
            </a:pPr>
            <a:r>
              <a:rPr lang="fr-FR" sz="800" dirty="0" smtClean="0">
                <a:latin typeface="Arial" pitchFamily="34" charset="0"/>
                <a:cs typeface="Arial" pitchFamily="34" charset="0"/>
              </a:rPr>
              <a:t>	Mettre la margarine dans une sauteuse avec 20 cl d’eau, le cumin en poudre, le miel, le sel et le poivre. Porter à ébullition. Ajouter les carottes. Laisser cuire 35 minutes à feu couvert, jusqu’à ce que l’eau des carottes soit évaporée. Vérifier la cuisson des carottes et rajouter éventuellement de l’eau. Saupoudrer de cumin en grains.</a:t>
            </a:r>
          </a:p>
          <a:p>
            <a:pPr>
              <a:buNone/>
            </a:pPr>
            <a:r>
              <a:rPr lang="fr-FR" sz="800" dirty="0" smtClean="0">
                <a:latin typeface="Arial" pitchFamily="34" charset="0"/>
                <a:cs typeface="Arial" pitchFamily="34" charset="0"/>
              </a:rPr>
              <a:t>	Battre les blancs d’œufs en neige, ajouter le sucre. Mélanger la farine et le beurre. Ajouter délicatement aux blancs en neige. Sur la plaque du four, faire des disques fins. Parsemer de graines de sésame. Faire cuire 10 mn à 175°C. Sortir du four et poser sur un rouleau pour faire refroidir.</a:t>
            </a: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9"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VELOUTÉ DE CAROTTES</a:t>
            </a:r>
          </a:p>
          <a:p>
            <a:pPr>
              <a:buNone/>
            </a:pPr>
            <a:r>
              <a:rPr lang="fr-FR" sz="7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 kg de carottes</a:t>
            </a:r>
          </a:p>
          <a:p>
            <a:pPr>
              <a:buNone/>
            </a:pPr>
            <a:r>
              <a:rPr lang="fr-FR" sz="800" dirty="0" smtClean="0">
                <a:latin typeface="Arial" pitchFamily="34" charset="0"/>
                <a:cs typeface="Arial" pitchFamily="34" charset="0"/>
              </a:rPr>
              <a:t>			- 1 oignon</a:t>
            </a:r>
          </a:p>
          <a:p>
            <a:pPr>
              <a:buNone/>
            </a:pPr>
            <a:r>
              <a:rPr lang="fr-FR" sz="800" dirty="0" smtClean="0">
                <a:latin typeface="Arial" pitchFamily="34" charset="0"/>
                <a:cs typeface="Arial" pitchFamily="34" charset="0"/>
              </a:rPr>
              <a:t>			- 2 pommes de terre</a:t>
            </a:r>
          </a:p>
          <a:p>
            <a:pPr>
              <a:buNone/>
            </a:pPr>
            <a:r>
              <a:rPr lang="fr-FR" sz="800" dirty="0" smtClean="0">
                <a:latin typeface="Arial" pitchFamily="34" charset="0"/>
                <a:cs typeface="Arial" pitchFamily="34" charset="0"/>
              </a:rPr>
              <a:t>			- 20 g de beurre</a:t>
            </a:r>
          </a:p>
          <a:p>
            <a:pPr>
              <a:buNone/>
            </a:pPr>
            <a:r>
              <a:rPr lang="fr-FR" sz="800" dirty="0" smtClean="0">
                <a:latin typeface="Arial" pitchFamily="34" charset="0"/>
                <a:cs typeface="Arial" pitchFamily="34" charset="0"/>
              </a:rPr>
              <a:t>			- 3/4 litre d’eau</a:t>
            </a:r>
          </a:p>
          <a:p>
            <a:pPr>
              <a:buNone/>
            </a:pPr>
            <a:r>
              <a:rPr lang="fr-FR" sz="800" dirty="0" smtClean="0">
                <a:latin typeface="Arial" pitchFamily="34" charset="0"/>
                <a:cs typeface="Arial" pitchFamily="34" charset="0"/>
              </a:rPr>
              <a:t>			- ½ c. à c. de curry</a:t>
            </a:r>
          </a:p>
          <a:p>
            <a:pPr>
              <a:buNone/>
            </a:pPr>
            <a:r>
              <a:rPr lang="fr-FR" sz="800" dirty="0" smtClean="0">
                <a:latin typeface="Arial" pitchFamily="34" charset="0"/>
                <a:cs typeface="Arial" pitchFamily="34" charset="0"/>
              </a:rPr>
              <a:t>			- ½ c. à c. de cumin</a:t>
            </a:r>
          </a:p>
          <a:p>
            <a:pPr>
              <a:buNone/>
            </a:pPr>
            <a:r>
              <a:rPr lang="fr-FR" sz="800" dirty="0" smtClean="0">
                <a:latin typeface="Arial" pitchFamily="34" charset="0"/>
                <a:cs typeface="Arial" pitchFamily="34" charset="0"/>
              </a:rPr>
              <a:t>			- 20 cl de crème fraîche</a:t>
            </a:r>
          </a:p>
          <a:p>
            <a:pPr>
              <a:buNone/>
            </a:pPr>
            <a:r>
              <a:rPr lang="fr-FR" sz="800" dirty="0" smtClean="0">
                <a:latin typeface="Arial" pitchFamily="34" charset="0"/>
                <a:cs typeface="Arial" pitchFamily="34" charset="0"/>
              </a:rPr>
              <a:t>			- sel de Guérande</a:t>
            </a:r>
          </a:p>
          <a:p>
            <a:pPr>
              <a:buNone/>
            </a:pPr>
            <a:r>
              <a:rPr lang="fr-FR" sz="800" dirty="0" smtClean="0">
                <a:latin typeface="Arial" pitchFamily="34" charset="0"/>
                <a:cs typeface="Arial" pitchFamily="34" charset="0"/>
              </a:rPr>
              <a:t>	Éplucher et nettoyer les légumes. Émincer l’oignon. Faire fondre le beurre dans une cocotte minute. Ajouter l’oignon et faire dorer. Ajouter les carottes et les pommes de terre préalablement coupées en morceaux. Faire cuire 5 minutes. Ajouter l’eau, ainsi que les épices. Fermer la cocotte et cuire 20 minutes après la montée en pression. Il ne reste plus qu’à mixer le tout en y ajoutant la crème fraîche.</a:t>
            </a:r>
          </a:p>
          <a:p>
            <a:pPr>
              <a:buNone/>
            </a:pPr>
            <a:r>
              <a:rPr lang="fr-FR" sz="800" dirty="0" smtClean="0">
                <a:latin typeface="Arial" pitchFamily="34" charset="0"/>
                <a:cs typeface="Arial" pitchFamily="34" charset="0"/>
              </a:rPr>
              <a:t> </a:t>
            </a:r>
          </a:p>
          <a:p>
            <a:pPr>
              <a:buNone/>
            </a:pP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7</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GALETTES DE CAROTTES</a:t>
            </a:r>
          </a:p>
          <a:p>
            <a:pPr>
              <a:buNone/>
            </a:pPr>
            <a:r>
              <a:rPr lang="fr-FR" sz="7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- 10 carottes</a:t>
            </a:r>
          </a:p>
          <a:p>
            <a:pPr>
              <a:buNone/>
            </a:pPr>
            <a:r>
              <a:rPr lang="fr-FR" sz="800" dirty="0" smtClean="0">
                <a:latin typeface="Arial" pitchFamily="34" charset="0"/>
                <a:cs typeface="Arial" pitchFamily="34" charset="0"/>
              </a:rPr>
              <a:t>	 		- 1 oignon</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- 3 c. à s. de farine</a:t>
            </a:r>
          </a:p>
          <a:p>
            <a:pPr>
              <a:buNone/>
            </a:pPr>
            <a:r>
              <a:rPr lang="fr-FR" sz="800" dirty="0" smtClean="0">
                <a:latin typeface="Arial" pitchFamily="34" charset="0"/>
                <a:cs typeface="Arial" pitchFamily="34" charset="0"/>
              </a:rPr>
              <a:t>			- 1 bouquet de cerfeuil ou persil</a:t>
            </a:r>
          </a:p>
          <a:p>
            <a:pPr>
              <a:buNone/>
            </a:pPr>
            <a:r>
              <a:rPr lang="fr-FR" sz="800" dirty="0" smtClean="0">
                <a:latin typeface="Arial" pitchFamily="34" charset="0"/>
                <a:cs typeface="Arial" pitchFamily="34" charset="0"/>
              </a:rPr>
              <a:t>			- 1 gousse d’ail</a:t>
            </a:r>
          </a:p>
          <a:p>
            <a:pPr>
              <a:buNone/>
            </a:pPr>
            <a:r>
              <a:rPr lang="fr-FR" sz="800" dirty="0" smtClean="0">
                <a:latin typeface="Arial" pitchFamily="34" charset="0"/>
                <a:cs typeface="Arial" pitchFamily="34" charset="0"/>
              </a:rPr>
              <a:t>			- 1 c. à c. de curry (facultatif) </a:t>
            </a:r>
            <a:br>
              <a:rPr lang="fr-FR" sz="800" dirty="0" smtClean="0">
                <a:latin typeface="Arial" pitchFamily="34" charset="0"/>
                <a:cs typeface="Arial" pitchFamily="34" charset="0"/>
              </a:rPr>
            </a:br>
            <a:r>
              <a:rPr lang="fr-FR" sz="800" dirty="0" smtClean="0">
                <a:latin typeface="Arial" pitchFamily="34" charset="0"/>
                <a:cs typeface="Arial" pitchFamily="34" charset="0"/>
              </a:rPr>
              <a:t>Pelez les carottes et râpez-les. Émincer l’oignon.</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une sauteuse, faites revenir les oignons, les carottes, et l'ail émincé. Quand le mélange est fondant (environ 10 min de cuisson à feu doux), versez-le dans un saladier.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Ajoutez les œufs, le cerfeuil haché, la farine, salez et poivrez et mélangez.</a:t>
            </a:r>
          </a:p>
          <a:p>
            <a:pPr>
              <a:buNone/>
            </a:pPr>
            <a:r>
              <a:rPr lang="fr-FR" sz="800" dirty="0" smtClean="0">
                <a:latin typeface="Arial" pitchFamily="34" charset="0"/>
                <a:cs typeface="Arial" pitchFamily="34" charset="0"/>
              </a:rPr>
              <a:t>	Pour obtenir de jolies galettes bien rondes et plates, utilisez un petit cercle de cuisine pour bien tasser la préparation dans la poêle. Faites frire les galettes quelques instants de chaque côté dans une huile bien chaude. </a:t>
            </a:r>
            <a:br>
              <a:rPr lang="fr-FR" sz="800" dirty="0" smtClean="0">
                <a:latin typeface="Arial" pitchFamily="34" charset="0"/>
                <a:cs typeface="Arial" pitchFamily="34" charset="0"/>
              </a:rPr>
            </a:br>
            <a:r>
              <a:rPr lang="fr-FR" sz="800" dirty="0" smtClean="0">
                <a:latin typeface="Arial" pitchFamily="34" charset="0"/>
                <a:cs typeface="Arial" pitchFamily="34" charset="0"/>
              </a:rPr>
              <a:t>Épongez-les et servez avec une salade verte. </a:t>
            </a:r>
          </a:p>
          <a:p>
            <a:pPr>
              <a:buNone/>
            </a:pPr>
            <a:r>
              <a:rPr lang="fr-FR" sz="800" i="1" dirty="0" smtClean="0">
                <a:latin typeface="Arial" pitchFamily="34" charset="0"/>
                <a:cs typeface="Arial" pitchFamily="34" charset="0"/>
              </a:rPr>
              <a:t>	Variante : on peut ajouter des lardons et du gruyère râpé à la préparation.</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GÂTEAU AUX CAROTTES ET AUX NOISETTES</a:t>
            </a:r>
          </a:p>
          <a:p>
            <a:pPr>
              <a:buNone/>
            </a:pPr>
            <a:r>
              <a:rPr lang="fr-FR" sz="7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- 4 carottes (moyennes)</a:t>
            </a:r>
          </a:p>
          <a:p>
            <a:pPr>
              <a:buNone/>
            </a:pPr>
            <a:r>
              <a:rPr lang="fr-FR" sz="800" dirty="0" smtClean="0">
                <a:latin typeface="Arial" pitchFamily="34" charset="0"/>
                <a:cs typeface="Arial" pitchFamily="34" charset="0"/>
              </a:rPr>
              <a:t>			- 200 g de farine</a:t>
            </a:r>
          </a:p>
          <a:p>
            <a:pPr>
              <a:buNone/>
            </a:pPr>
            <a:r>
              <a:rPr lang="fr-FR" sz="800" dirty="0" smtClean="0">
                <a:latin typeface="Arial" pitchFamily="34" charset="0"/>
                <a:cs typeface="Arial" pitchFamily="34" charset="0"/>
              </a:rPr>
              <a:t>			- 200 g de sucre roux</a:t>
            </a:r>
          </a:p>
          <a:p>
            <a:pPr>
              <a:buNone/>
            </a:pPr>
            <a:r>
              <a:rPr lang="fr-FR" sz="800" dirty="0" smtClean="0">
                <a:latin typeface="Arial" pitchFamily="34" charset="0"/>
                <a:cs typeface="Arial" pitchFamily="34" charset="0"/>
              </a:rPr>
              <a:t>			- 3 œufs</a:t>
            </a:r>
          </a:p>
          <a:p>
            <a:pPr>
              <a:buNone/>
            </a:pPr>
            <a:r>
              <a:rPr lang="fr-FR" sz="800" dirty="0" smtClean="0">
                <a:latin typeface="Arial" pitchFamily="34" charset="0"/>
                <a:cs typeface="Arial" pitchFamily="34" charset="0"/>
              </a:rPr>
              <a:t>			- 125 g de noisettes râpées</a:t>
            </a:r>
          </a:p>
          <a:p>
            <a:pPr>
              <a:buNone/>
            </a:pPr>
            <a:r>
              <a:rPr lang="fr-FR" sz="800" dirty="0" smtClean="0">
                <a:latin typeface="Arial" pitchFamily="34" charset="0"/>
                <a:cs typeface="Arial" pitchFamily="34" charset="0"/>
              </a:rPr>
              <a:t>			- 100 g de raisins secs</a:t>
            </a:r>
          </a:p>
          <a:p>
            <a:pPr>
              <a:buNone/>
            </a:pPr>
            <a:r>
              <a:rPr lang="fr-FR" sz="800" dirty="0" smtClean="0">
                <a:latin typeface="Arial" pitchFamily="34" charset="0"/>
                <a:cs typeface="Arial" pitchFamily="34" charset="0"/>
              </a:rPr>
              <a:t>			- 1 c. à c. de cannelle</a:t>
            </a:r>
          </a:p>
          <a:p>
            <a:pPr>
              <a:buNone/>
            </a:pPr>
            <a:r>
              <a:rPr lang="fr-FR" sz="800" dirty="0" smtClean="0">
                <a:latin typeface="Arial" pitchFamily="34" charset="0"/>
                <a:cs typeface="Arial" pitchFamily="34" charset="0"/>
              </a:rPr>
              <a:t>			- 1 sachet de levure</a:t>
            </a:r>
          </a:p>
          <a:p>
            <a:pPr>
              <a:buNone/>
            </a:pPr>
            <a:r>
              <a:rPr lang="fr-FR" sz="800" dirty="0" smtClean="0">
                <a:latin typeface="Arial" pitchFamily="34" charset="0"/>
                <a:cs typeface="Arial" pitchFamily="34" charset="0"/>
              </a:rPr>
              <a:t>			- 1 noix de beurre</a:t>
            </a:r>
          </a:p>
          <a:p>
            <a:pPr>
              <a:buNone/>
            </a:pPr>
            <a:r>
              <a:rPr lang="fr-FR" sz="800" dirty="0" smtClean="0">
                <a:latin typeface="Arial" pitchFamily="34" charset="0"/>
                <a:cs typeface="Arial" pitchFamily="34" charset="0"/>
              </a:rPr>
              <a:t>	Préchauffer le four à 200°.</a:t>
            </a:r>
          </a:p>
          <a:p>
            <a:pPr>
              <a:buNone/>
            </a:pPr>
            <a:r>
              <a:rPr lang="fr-FR" sz="800" dirty="0" smtClean="0">
                <a:latin typeface="Arial" pitchFamily="34" charset="0"/>
                <a:cs typeface="Arial" pitchFamily="34" charset="0"/>
              </a:rPr>
              <a:t>	Éplucher, laver et râper finement les carottes.</a:t>
            </a:r>
          </a:p>
          <a:p>
            <a:pPr>
              <a:buNone/>
            </a:pPr>
            <a:r>
              <a:rPr lang="fr-FR" sz="800" dirty="0" smtClean="0">
                <a:latin typeface="Arial" pitchFamily="34" charset="0"/>
                <a:cs typeface="Arial" pitchFamily="34" charset="0"/>
              </a:rPr>
              <a:t>	Dans un saladier, mélanger la farine avec la levure, le sucre et les œufs. Ajouter ensuite les carottes et le reste des ingrédients. Bien remuer et verser le mélange dans un moule à génoise graissé et fariné. Mettre au four et cuire 30mn. Démouler sur une grille et laisser refroidir.</a:t>
            </a: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8</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TARTE AUX CAROTTES ET AUX COURGETTES</a:t>
            </a:r>
          </a:p>
          <a:p>
            <a:pPr>
              <a:buNone/>
            </a:pPr>
            <a:r>
              <a:rPr lang="fr-FR" sz="700" dirty="0" smtClean="0">
                <a:solidFill>
                  <a:srgbClr val="402000"/>
                </a:solidFill>
                <a:latin typeface="Arial" pitchFamily="34" charset="0"/>
                <a:cs typeface="Arial" pitchFamily="34" charset="0"/>
              </a:rPr>
              <a:t>	Recette transmise par  le P.B.</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 </a:t>
            </a:r>
            <a:r>
              <a:rPr lang="fr-FR" sz="800" b="1" dirty="0" smtClean="0">
                <a:latin typeface="Arial" pitchFamily="34" charset="0"/>
                <a:cs typeface="Arial" pitchFamily="34" charset="0"/>
              </a:rPr>
              <a:t>Pour la pâte</a:t>
            </a:r>
            <a:r>
              <a:rPr lang="fr-FR" sz="800" dirty="0" smtClean="0">
                <a:latin typeface="Arial" pitchFamily="34" charset="0"/>
                <a:cs typeface="Arial" pitchFamily="34" charset="0"/>
              </a:rPr>
              <a:t>	 - 150 g de farine</a:t>
            </a:r>
            <a:br>
              <a:rPr lang="fr-FR" sz="800" dirty="0" smtClean="0">
                <a:latin typeface="Arial" pitchFamily="34" charset="0"/>
                <a:cs typeface="Arial" pitchFamily="34" charset="0"/>
              </a:rPr>
            </a:br>
            <a:r>
              <a:rPr lang="fr-FR" sz="800" dirty="0" smtClean="0">
                <a:latin typeface="Arial" pitchFamily="34" charset="0"/>
                <a:cs typeface="Arial" pitchFamily="34" charset="0"/>
              </a:rPr>
              <a:t> 		 - 75 g de beurre</a:t>
            </a:r>
            <a:br>
              <a:rPr lang="fr-FR" sz="800" dirty="0" smtClean="0">
                <a:latin typeface="Arial" pitchFamily="34" charset="0"/>
                <a:cs typeface="Arial" pitchFamily="34" charset="0"/>
              </a:rPr>
            </a:br>
            <a:r>
              <a:rPr lang="fr-FR" sz="800" dirty="0" smtClean="0">
                <a:latin typeface="Arial" pitchFamily="34" charset="0"/>
                <a:cs typeface="Arial" pitchFamily="34" charset="0"/>
              </a:rPr>
              <a:t> 		- 1 verre d'eau tiède</a:t>
            </a:r>
            <a:br>
              <a:rPr lang="fr-FR" sz="800" dirty="0" smtClean="0">
                <a:latin typeface="Arial" pitchFamily="34" charset="0"/>
                <a:cs typeface="Arial" pitchFamily="34" charset="0"/>
              </a:rPr>
            </a:br>
            <a:r>
              <a:rPr lang="fr-FR" sz="800" dirty="0" smtClean="0">
                <a:latin typeface="Arial" pitchFamily="34" charset="0"/>
                <a:cs typeface="Arial" pitchFamily="34" charset="0"/>
              </a:rPr>
              <a:t> 	</a:t>
            </a:r>
            <a:r>
              <a:rPr lang="fr-FR" sz="800" b="1" dirty="0" smtClean="0">
                <a:latin typeface="Arial" pitchFamily="34" charset="0"/>
                <a:cs typeface="Arial" pitchFamily="34" charset="0"/>
              </a:rPr>
              <a:t>Pour la garniture</a:t>
            </a:r>
            <a:r>
              <a:rPr lang="fr-FR" sz="800" dirty="0" smtClean="0">
                <a:latin typeface="Arial" pitchFamily="34" charset="0"/>
                <a:cs typeface="Arial" pitchFamily="34" charset="0"/>
              </a:rPr>
              <a:t>  	- 500 g de courgettes</a:t>
            </a:r>
            <a:br>
              <a:rPr lang="fr-FR" sz="800" dirty="0" smtClean="0">
                <a:latin typeface="Arial" pitchFamily="34" charset="0"/>
                <a:cs typeface="Arial" pitchFamily="34" charset="0"/>
              </a:rPr>
            </a:br>
            <a:r>
              <a:rPr lang="fr-FR" sz="800" dirty="0" smtClean="0">
                <a:latin typeface="Arial" pitchFamily="34" charset="0"/>
                <a:cs typeface="Arial" pitchFamily="34" charset="0"/>
              </a:rPr>
              <a:t> 		 - 3 carottes</a:t>
            </a:r>
            <a:br>
              <a:rPr lang="fr-FR" sz="800" dirty="0" smtClean="0">
                <a:latin typeface="Arial" pitchFamily="34" charset="0"/>
                <a:cs typeface="Arial" pitchFamily="34" charset="0"/>
              </a:rPr>
            </a:br>
            <a:r>
              <a:rPr lang="fr-FR" sz="800" dirty="0" smtClean="0">
                <a:latin typeface="Arial" pitchFamily="34" charset="0"/>
                <a:cs typeface="Arial" pitchFamily="34" charset="0"/>
              </a:rPr>
              <a:t> 		 - 2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- 3 c à S. de crème fraîche</a:t>
            </a:r>
            <a:br>
              <a:rPr lang="fr-FR" sz="800" dirty="0" smtClean="0">
                <a:latin typeface="Arial" pitchFamily="34" charset="0"/>
                <a:cs typeface="Arial" pitchFamily="34" charset="0"/>
              </a:rPr>
            </a:br>
            <a:r>
              <a:rPr lang="fr-FR" sz="800" dirty="0" smtClean="0">
                <a:latin typeface="Arial" pitchFamily="34" charset="0"/>
                <a:cs typeface="Arial" pitchFamily="34" charset="0"/>
              </a:rPr>
              <a:t> 		- 40 g de gruyère</a:t>
            </a:r>
            <a:br>
              <a:rPr lang="fr-FR" sz="800" dirty="0" smtClean="0">
                <a:latin typeface="Arial" pitchFamily="34" charset="0"/>
                <a:cs typeface="Arial" pitchFamily="34" charset="0"/>
              </a:rPr>
            </a:br>
            <a:r>
              <a:rPr lang="fr-FR" sz="800" dirty="0" smtClean="0">
                <a:latin typeface="Arial" pitchFamily="34" charset="0"/>
                <a:cs typeface="Arial" pitchFamily="34" charset="0"/>
              </a:rPr>
              <a:t> 		- 2 gousses d'ail, sel, poivre</a:t>
            </a:r>
            <a:br>
              <a:rPr lang="fr-FR" sz="800" dirty="0" smtClean="0">
                <a:latin typeface="Arial" pitchFamily="34" charset="0"/>
                <a:cs typeface="Arial" pitchFamily="34" charset="0"/>
              </a:rPr>
            </a:br>
            <a:r>
              <a:rPr lang="fr-FR" sz="800" dirty="0" smtClean="0">
                <a:latin typeface="Arial" pitchFamily="34" charset="0"/>
                <a:cs typeface="Arial" pitchFamily="34" charset="0"/>
              </a:rPr>
              <a:t> 		 - basilic, huile de cuisson</a:t>
            </a:r>
            <a:br>
              <a:rPr lang="fr-FR" sz="800" dirty="0" smtClean="0">
                <a:latin typeface="Arial" pitchFamily="34" charset="0"/>
                <a:cs typeface="Arial" pitchFamily="34" charset="0"/>
              </a:rPr>
            </a:br>
            <a:r>
              <a:rPr lang="fr-FR" sz="800" dirty="0" smtClean="0">
                <a:latin typeface="Arial" pitchFamily="34" charset="0"/>
                <a:cs typeface="Arial" pitchFamily="34" charset="0"/>
              </a:rPr>
              <a:t>Préparer une pâte brisée en mélangeant le beurre ramolli et la farine dans un saladier. Ajouter l'eau petit à petit jusqu'à obtenir une pâte qui se détache du fond du saladier. Étaler la pâte et en tapisser un moule à tarte préalablement beurré et fariné.</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Éplucher les carottes et les couper en petits dès. Les faire précuire quinze minutes dans une casserole d'eau.</a:t>
            </a:r>
            <a:br>
              <a:rPr lang="fr-FR" sz="800" dirty="0" smtClean="0">
                <a:latin typeface="Arial" pitchFamily="34" charset="0"/>
                <a:cs typeface="Arial" pitchFamily="34" charset="0"/>
              </a:rPr>
            </a:br>
            <a:r>
              <a:rPr lang="fr-FR" sz="800" dirty="0" smtClean="0">
                <a:latin typeface="Arial" pitchFamily="34" charset="0"/>
                <a:cs typeface="Arial" pitchFamily="34" charset="0"/>
              </a:rPr>
              <a:t>Éplucher les courgettes, les vider et les couper en fin morceaux. Les faire revenir dans une sauteuse avec de l'huile avec l'ail, du sel, du poivre, du basilic et les carottes pendant quinze minutes. </a:t>
            </a:r>
            <a:br>
              <a:rPr lang="fr-FR" sz="800" dirty="0" smtClean="0">
                <a:latin typeface="Arial" pitchFamily="34" charset="0"/>
                <a:cs typeface="Arial" pitchFamily="34" charset="0"/>
              </a:rPr>
            </a:br>
            <a:r>
              <a:rPr lang="fr-FR" sz="800" dirty="0" smtClean="0">
                <a:latin typeface="Arial" pitchFamily="34" charset="0"/>
                <a:cs typeface="Arial" pitchFamily="34" charset="0"/>
              </a:rPr>
              <a:t>Les courgettes doivent être fondantes et les carottes cuites.</a:t>
            </a:r>
            <a:br>
              <a:rPr lang="fr-FR" sz="800" dirty="0" smtClean="0">
                <a:latin typeface="Arial" pitchFamily="34" charset="0"/>
                <a:cs typeface="Arial" pitchFamily="34" charset="0"/>
              </a:rPr>
            </a:br>
            <a:r>
              <a:rPr lang="fr-FR" sz="800" dirty="0" smtClean="0">
                <a:latin typeface="Arial" pitchFamily="34" charset="0"/>
                <a:cs typeface="Arial" pitchFamily="34" charset="0"/>
              </a:rPr>
              <a:t>Répartir cette préparation sur le fond de pâte.</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saladier, battre les œufs avec la crème fraîche et le gruyère râpé. Saler et poivrer. Recouvrir les légumes de ce mélange. </a:t>
            </a:r>
            <a:br>
              <a:rPr lang="fr-FR" sz="800" dirty="0" smtClean="0">
                <a:latin typeface="Arial" pitchFamily="34" charset="0"/>
                <a:cs typeface="Arial" pitchFamily="34" charset="0"/>
              </a:rPr>
            </a:br>
            <a:r>
              <a:rPr lang="fr-FR" sz="800" dirty="0" smtClean="0">
                <a:latin typeface="Arial" pitchFamily="34" charset="0"/>
                <a:cs typeface="Arial" pitchFamily="34" charset="0"/>
              </a:rPr>
              <a:t>Faire cuire 30 à 35 minutes à 200°C (thermostat 6-7).</a:t>
            </a:r>
          </a:p>
          <a:p>
            <a:pPr>
              <a:buNone/>
            </a:pP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TIMBALES DE CAROTES À LA RICOTTA, SAUCE AUX PETITS POIS ET À LA SAUGE</a:t>
            </a:r>
          </a:p>
          <a:p>
            <a:pPr>
              <a:buNone/>
            </a:pPr>
            <a:r>
              <a:rPr lang="fr-FR" sz="700" dirty="0" smtClean="0">
                <a:solidFill>
                  <a:srgbClr val="402000"/>
                </a:solidFill>
                <a:latin typeface="Arial" pitchFamily="34" charset="0"/>
                <a:cs typeface="Arial" pitchFamily="34" charset="0"/>
              </a:rPr>
              <a:t>	Recette transmise par  le P.B. </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4 personnes) :</a:t>
            </a:r>
            <a:br>
              <a:rPr lang="fr-FR" sz="800" dirty="0" smtClean="0">
                <a:latin typeface="Arial" pitchFamily="34" charset="0"/>
                <a:cs typeface="Arial" pitchFamily="34" charset="0"/>
              </a:rPr>
            </a:br>
            <a:r>
              <a:rPr lang="fr-FR" sz="800" u="sng" dirty="0" smtClean="0">
                <a:latin typeface="Arial" pitchFamily="34" charset="0"/>
                <a:cs typeface="Arial" pitchFamily="34" charset="0"/>
              </a:rPr>
              <a:t>Pour les timbales</a:t>
            </a:r>
            <a:r>
              <a:rPr lang="fr-FR" sz="800" dirty="0" smtClean="0">
                <a:latin typeface="Arial" pitchFamily="34" charset="0"/>
                <a:cs typeface="Arial" pitchFamily="34" charset="0"/>
              </a:rPr>
              <a:t> :	- 500 g de carottes</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ricotta</a:t>
            </a:r>
            <a:br>
              <a:rPr lang="fr-FR" sz="800" dirty="0" smtClean="0">
                <a:latin typeface="Arial" pitchFamily="34" charset="0"/>
                <a:cs typeface="Arial" pitchFamily="34" charset="0"/>
              </a:rPr>
            </a:br>
            <a:r>
              <a:rPr lang="fr-FR" sz="800" dirty="0" smtClean="0">
                <a:latin typeface="Arial" pitchFamily="34" charset="0"/>
                <a:cs typeface="Arial" pitchFamily="34" charset="0"/>
              </a:rPr>
              <a:t> 		- 2 œufs</a:t>
            </a:r>
            <a:br>
              <a:rPr lang="fr-FR" sz="800" dirty="0" smtClean="0">
                <a:latin typeface="Arial" pitchFamily="34" charset="0"/>
                <a:cs typeface="Arial" pitchFamily="34" charset="0"/>
              </a:rPr>
            </a:br>
            <a:r>
              <a:rPr lang="fr-FR" sz="800" dirty="0" smtClean="0">
                <a:latin typeface="Arial" pitchFamily="34" charset="0"/>
                <a:cs typeface="Arial" pitchFamily="34" charset="0"/>
              </a:rPr>
              <a:t> 		- une grosse c. à soupe de parmesan</a:t>
            </a:r>
            <a:br>
              <a:rPr lang="fr-FR" sz="800" dirty="0" smtClean="0">
                <a:latin typeface="Arial" pitchFamily="34" charset="0"/>
                <a:cs typeface="Arial" pitchFamily="34" charset="0"/>
              </a:rPr>
            </a:br>
            <a:r>
              <a:rPr lang="fr-FR" sz="800" dirty="0" smtClean="0">
                <a:latin typeface="Arial" pitchFamily="34" charset="0"/>
                <a:cs typeface="Arial" pitchFamily="34" charset="0"/>
              </a:rPr>
              <a:t> 		- une pincée de noix de muscade</a:t>
            </a:r>
            <a:br>
              <a:rPr lang="fr-FR" sz="800" dirty="0" smtClean="0">
                <a:latin typeface="Arial" pitchFamily="34" charset="0"/>
                <a:cs typeface="Arial" pitchFamily="34" charset="0"/>
              </a:rPr>
            </a:br>
            <a:r>
              <a:rPr lang="fr-FR" sz="800" u="sng" dirty="0" smtClean="0">
                <a:latin typeface="Arial" pitchFamily="34" charset="0"/>
                <a:cs typeface="Arial" pitchFamily="34" charset="0"/>
              </a:rPr>
              <a:t>Pour la sauce aux petits pois: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g environ de petits pois cuits</a:t>
            </a:r>
            <a:br>
              <a:rPr lang="fr-FR" sz="800" dirty="0" smtClean="0">
                <a:latin typeface="Arial" pitchFamily="34" charset="0"/>
                <a:cs typeface="Arial" pitchFamily="34" charset="0"/>
              </a:rPr>
            </a:br>
            <a:r>
              <a:rPr lang="fr-FR" sz="800" dirty="0" smtClean="0">
                <a:latin typeface="Arial" pitchFamily="34" charset="0"/>
                <a:cs typeface="Arial" pitchFamily="34" charset="0"/>
              </a:rPr>
              <a:t> 		- quelques feuilles de sauge ou de 		   thym</a:t>
            </a:r>
            <a:br>
              <a:rPr lang="fr-FR" sz="800" dirty="0" smtClean="0">
                <a:latin typeface="Arial" pitchFamily="34" charset="0"/>
                <a:cs typeface="Arial" pitchFamily="34" charset="0"/>
              </a:rPr>
            </a:br>
            <a:r>
              <a:rPr lang="fr-FR" sz="800" dirty="0" smtClean="0">
                <a:latin typeface="Arial" pitchFamily="34" charset="0"/>
                <a:cs typeface="Arial" pitchFamily="34" charset="0"/>
              </a:rPr>
              <a:t> 		- un peu de lait ou de crème liquide</a:t>
            </a:r>
            <a:br>
              <a:rPr lang="fr-FR" sz="800" dirty="0" smtClean="0">
                <a:latin typeface="Arial" pitchFamily="34" charset="0"/>
                <a:cs typeface="Arial" pitchFamily="34" charset="0"/>
              </a:rPr>
            </a:br>
            <a:r>
              <a:rPr lang="fr-FR" sz="800" u="sng" dirty="0" smtClean="0">
                <a:latin typeface="Arial" pitchFamily="34" charset="0"/>
                <a:cs typeface="Arial" pitchFamily="34" charset="0"/>
              </a:rPr>
              <a:t>Pour les timbales:</a:t>
            </a:r>
            <a:r>
              <a:rPr lang="fr-FR" sz="800" dirty="0" smtClean="0">
                <a:latin typeface="Arial" pitchFamily="34" charset="0"/>
                <a:cs typeface="Arial" pitchFamily="34" charset="0"/>
              </a:rPr>
              <a:t/>
            </a:r>
            <a:br>
              <a:rPr lang="fr-FR" sz="800" dirty="0" smtClean="0">
                <a:latin typeface="Arial" pitchFamily="34" charset="0"/>
                <a:cs typeface="Arial" pitchFamily="34" charset="0"/>
              </a:rPr>
            </a:br>
            <a:r>
              <a:rPr lang="fr-FR" sz="800" dirty="0" smtClean="0">
                <a:latin typeface="Arial" pitchFamily="34" charset="0"/>
                <a:cs typeface="Arial" pitchFamily="34" charset="0"/>
              </a:rPr>
              <a:t>Laver et peler les carottes.</a:t>
            </a:r>
            <a:br>
              <a:rPr lang="fr-FR" sz="800" dirty="0" smtClean="0">
                <a:latin typeface="Arial" pitchFamily="34" charset="0"/>
                <a:cs typeface="Arial" pitchFamily="34" charset="0"/>
              </a:rPr>
            </a:br>
            <a:r>
              <a:rPr lang="fr-FR" sz="800" dirty="0" smtClean="0">
                <a:latin typeface="Arial" pitchFamily="34" charset="0"/>
                <a:cs typeface="Arial" pitchFamily="34" charset="0"/>
              </a:rPr>
              <a:t>Les faire cuire 20 mn environ à l'eau salée, jusqu'à ce qu'elles soient tendres. Préchauffer le four à 160-180 degrés.</a:t>
            </a:r>
            <a:br>
              <a:rPr lang="fr-FR" sz="800" dirty="0" smtClean="0">
                <a:latin typeface="Arial" pitchFamily="34" charset="0"/>
                <a:cs typeface="Arial" pitchFamily="34" charset="0"/>
              </a:rPr>
            </a:br>
            <a:r>
              <a:rPr lang="fr-FR" sz="800" dirty="0" smtClean="0">
                <a:latin typeface="Arial" pitchFamily="34" charset="0"/>
                <a:cs typeface="Arial" pitchFamily="34" charset="0"/>
              </a:rPr>
              <a:t>Mixer les carottes.</a:t>
            </a:r>
            <a:br>
              <a:rPr lang="fr-FR" sz="800" dirty="0" smtClean="0">
                <a:latin typeface="Arial" pitchFamily="34" charset="0"/>
                <a:cs typeface="Arial" pitchFamily="34" charset="0"/>
              </a:rPr>
            </a:br>
            <a:r>
              <a:rPr lang="fr-FR" sz="800" dirty="0" smtClean="0">
                <a:latin typeface="Arial" pitchFamily="34" charset="0"/>
                <a:cs typeface="Arial" pitchFamily="34" charset="0"/>
              </a:rPr>
              <a:t>Rajouter la ricotta, les 2 œufs battus, le parmesan, un peu de sel et de poivre, une pincée de muscade.</a:t>
            </a:r>
            <a:br>
              <a:rPr lang="fr-FR" sz="800" dirty="0" smtClean="0">
                <a:latin typeface="Arial" pitchFamily="34" charset="0"/>
                <a:cs typeface="Arial" pitchFamily="34" charset="0"/>
              </a:rPr>
            </a:br>
            <a:r>
              <a:rPr lang="fr-FR" sz="800" dirty="0" smtClean="0">
                <a:latin typeface="Arial" pitchFamily="34" charset="0"/>
                <a:cs typeface="Arial" pitchFamily="34" charset="0"/>
              </a:rPr>
              <a:t>Bien remuer le tout.</a:t>
            </a:r>
            <a:br>
              <a:rPr lang="fr-FR" sz="800" dirty="0" smtClean="0">
                <a:latin typeface="Arial" pitchFamily="34" charset="0"/>
                <a:cs typeface="Arial" pitchFamily="34" charset="0"/>
              </a:rPr>
            </a:br>
            <a:r>
              <a:rPr lang="fr-FR" sz="800" dirty="0" smtClean="0">
                <a:latin typeface="Arial" pitchFamily="34" charset="0"/>
                <a:cs typeface="Arial" pitchFamily="34" charset="0"/>
              </a:rPr>
              <a:t>Beurrer (ou huiler) 4 ramequins.</a:t>
            </a:r>
            <a:br>
              <a:rPr lang="fr-FR" sz="800" dirty="0" smtClean="0">
                <a:latin typeface="Arial" pitchFamily="34" charset="0"/>
                <a:cs typeface="Arial" pitchFamily="34" charset="0"/>
              </a:rPr>
            </a:br>
            <a:r>
              <a:rPr lang="fr-FR" sz="800" dirty="0" smtClean="0">
                <a:latin typeface="Arial" pitchFamily="34" charset="0"/>
                <a:cs typeface="Arial" pitchFamily="34" charset="0"/>
              </a:rPr>
              <a:t>Les mettre dans un grand plat à four rempli d'eau chaude, et  faire cuire au bain-marie environ 20 mn (pour tester si c'est cuit, une lame de couteau doit ressortir sèche).</a:t>
            </a:r>
            <a:br>
              <a:rPr lang="fr-FR" sz="800" dirty="0" smtClean="0">
                <a:latin typeface="Arial" pitchFamily="34" charset="0"/>
                <a:cs typeface="Arial" pitchFamily="34" charset="0"/>
              </a:rPr>
            </a:br>
            <a:r>
              <a:rPr lang="fr-FR" sz="800" dirty="0" smtClean="0">
                <a:latin typeface="Arial" pitchFamily="34" charset="0"/>
                <a:cs typeface="Arial" pitchFamily="34" charset="0"/>
              </a:rPr>
              <a:t>Pendant que les timbales cuisent, faire cuire les petits pois. Mixer avec des feuilles de sauge et un peu de lait ou de crème liquide, pour obtenir une purée assez liquide.</a:t>
            </a:r>
            <a:br>
              <a:rPr lang="fr-FR" sz="800" dirty="0" smtClean="0">
                <a:latin typeface="Arial" pitchFamily="34" charset="0"/>
                <a:cs typeface="Arial" pitchFamily="34" charset="0"/>
              </a:rPr>
            </a:br>
            <a:r>
              <a:rPr lang="fr-FR" sz="800" dirty="0" smtClean="0">
                <a:latin typeface="Arial" pitchFamily="34" charset="0"/>
                <a:cs typeface="Arial" pitchFamily="34" charset="0"/>
              </a:rPr>
              <a:t>Pour servir, démouler les timbales sur les assiettes (il peut être utile de passer une lame de couteau autour), et rajouter à côté de chaque timbale de la sauce aux petits pois.</a:t>
            </a:r>
          </a:p>
          <a:p>
            <a:pPr>
              <a:buNone/>
            </a:pPr>
            <a:r>
              <a:rPr lang="fr-FR" sz="800" dirty="0" smtClean="0">
                <a:latin typeface="Arial" pitchFamily="34" charset="0"/>
                <a:cs typeface="Arial" pitchFamily="34" charset="0"/>
              </a:rPr>
              <a:t> </a:t>
            </a:r>
          </a:p>
          <a:p>
            <a:pPr>
              <a:buNone/>
            </a:pP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CAROTTES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9</a:t>
            </a:fld>
            <a:endParaRPr lang="fr-FR" dirty="0"/>
          </a:p>
        </p:txBody>
      </p:sp>
      <p:pic>
        <p:nvPicPr>
          <p:cNvPr id="10" name="Picture 2"/>
          <p:cNvPicPr>
            <a:picLocks noChangeAspect="1" noChangeArrowheads="1"/>
          </p:cNvPicPr>
          <p:nvPr/>
        </p:nvPicPr>
        <p:blipFill>
          <a:blip r:embed="rId4" cstate="print"/>
          <a:srcRect/>
          <a:stretch>
            <a:fillRect/>
          </a:stretch>
        </p:blipFill>
        <p:spPr bwMode="auto">
          <a:xfrm>
            <a:off x="5292080" y="404664"/>
            <a:ext cx="1351508" cy="1080000"/>
          </a:xfrm>
          <a:prstGeom prst="rect">
            <a:avLst/>
          </a:prstGeom>
          <a:noFill/>
          <a:ln w="9525">
            <a:noFill/>
            <a:miter lim="800000"/>
            <a:headEnd/>
            <a:tailEnd/>
          </a:ln>
        </p:spPr>
      </p:pic>
      <p:sp>
        <p:nvSpPr>
          <p:cNvPr id="9"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TERRINE DE CAROTTES AU LARD</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700" dirty="0" smtClean="0">
                <a:latin typeface="Arial" pitchFamily="34" charset="0"/>
                <a:cs typeface="Arial" pitchFamily="34" charset="0"/>
              </a:rPr>
              <a:t>Recette transmise par Madame Jessica</a:t>
            </a:r>
          </a:p>
          <a:p>
            <a:pPr>
              <a:buNone/>
            </a:pPr>
            <a:r>
              <a:rPr lang="fr-FR" sz="800" dirty="0" smtClean="0">
                <a:latin typeface="Arial" pitchFamily="34" charset="0"/>
                <a:cs typeface="Arial" pitchFamily="34" charset="0"/>
              </a:rPr>
              <a:t>	Ingrédients pour 1 moule à cake ou 6 petits moules : </a:t>
            </a:r>
          </a:p>
          <a:p>
            <a:pPr>
              <a:buNone/>
            </a:pPr>
            <a:r>
              <a:rPr lang="fr-FR" sz="800" dirty="0" smtClean="0">
                <a:latin typeface="Arial" pitchFamily="34" charset="0"/>
                <a:cs typeface="Arial" pitchFamily="34" charset="0"/>
              </a:rPr>
              <a:t>			- 1kg de carottes</a:t>
            </a:r>
          </a:p>
          <a:p>
            <a:pPr>
              <a:buNone/>
            </a:pPr>
            <a:r>
              <a:rPr lang="fr-FR" sz="800" dirty="0" smtClean="0">
                <a:latin typeface="Arial" pitchFamily="34" charset="0"/>
                <a:cs typeface="Arial" pitchFamily="34" charset="0"/>
              </a:rPr>
              <a:t>			- 200gr de poitrine fumée</a:t>
            </a:r>
          </a:p>
          <a:p>
            <a:pPr>
              <a:buNone/>
            </a:pPr>
            <a:r>
              <a:rPr lang="fr-FR" sz="800" dirty="0" smtClean="0">
                <a:latin typeface="Arial" pitchFamily="34" charset="0"/>
                <a:cs typeface="Arial" pitchFamily="34" charset="0"/>
              </a:rPr>
              <a:t>			- 4 œufs</a:t>
            </a:r>
          </a:p>
          <a:p>
            <a:pPr>
              <a:buNone/>
            </a:pPr>
            <a:r>
              <a:rPr lang="fr-FR" sz="800" dirty="0" smtClean="0">
                <a:latin typeface="Arial" pitchFamily="34" charset="0"/>
                <a:cs typeface="Arial" pitchFamily="34" charset="0"/>
              </a:rPr>
              <a:t>			- 1 c à café de curcuma</a:t>
            </a:r>
          </a:p>
          <a:p>
            <a:pPr>
              <a:buNone/>
            </a:pPr>
            <a:r>
              <a:rPr lang="fr-FR" sz="800" dirty="0" smtClean="0">
                <a:latin typeface="Arial" pitchFamily="34" charset="0"/>
                <a:cs typeface="Arial" pitchFamily="34" charset="0"/>
              </a:rPr>
              <a:t>			- 1 c à café de curry</a:t>
            </a:r>
          </a:p>
          <a:p>
            <a:pPr>
              <a:buNone/>
            </a:pPr>
            <a:r>
              <a:rPr lang="fr-FR" sz="800" dirty="0" smtClean="0">
                <a:latin typeface="Arial" pitchFamily="34" charset="0"/>
                <a:cs typeface="Arial" pitchFamily="34" charset="0"/>
              </a:rPr>
              <a:t>			- Sel, poivre, muscade</a:t>
            </a:r>
          </a:p>
          <a:p>
            <a:pPr>
              <a:buNone/>
            </a:pPr>
            <a:r>
              <a:rPr lang="fr-FR" sz="800" dirty="0" smtClean="0">
                <a:latin typeface="Arial" pitchFamily="34" charset="0"/>
                <a:cs typeface="Arial" pitchFamily="34" charset="0"/>
              </a:rPr>
              <a:t>			- Beurre pour le moule</a:t>
            </a:r>
          </a:p>
          <a:p>
            <a:pPr>
              <a:buNone/>
            </a:pPr>
            <a:r>
              <a:rPr lang="fr-FR" sz="800" dirty="0" smtClean="0">
                <a:latin typeface="Arial" pitchFamily="34" charset="0"/>
                <a:cs typeface="Arial" pitchFamily="34" charset="0"/>
              </a:rPr>
              <a:t>	Éplucher les carottes, les couper en tronçons et les mettre à cuire une quinzaine de minutes.</a:t>
            </a:r>
          </a:p>
          <a:p>
            <a:pPr>
              <a:buNone/>
            </a:pPr>
            <a:r>
              <a:rPr lang="fr-FR" sz="800" dirty="0" smtClean="0">
                <a:latin typeface="Arial" pitchFamily="34" charset="0"/>
                <a:cs typeface="Arial" pitchFamily="34" charset="0"/>
              </a:rPr>
              <a:t>	Faire griller les tranches de lard à sec dans une poêle puis les mettre sur du papier absorbant (sopalin).</a:t>
            </a:r>
          </a:p>
          <a:p>
            <a:pPr>
              <a:buNone/>
            </a:pPr>
            <a:r>
              <a:rPr lang="fr-FR" sz="800" dirty="0" smtClean="0">
                <a:latin typeface="Arial" pitchFamily="34" charset="0"/>
                <a:cs typeface="Arial" pitchFamily="34" charset="0"/>
              </a:rPr>
              <a:t>	Couper 1/3 des carottes en rondelles et les réserver</a:t>
            </a:r>
          </a:p>
          <a:p>
            <a:pPr>
              <a:buNone/>
            </a:pPr>
            <a:r>
              <a:rPr lang="fr-FR" sz="800" dirty="0" smtClean="0">
                <a:latin typeface="Arial" pitchFamily="34" charset="0"/>
                <a:cs typeface="Arial" pitchFamily="34" charset="0"/>
              </a:rPr>
              <a:t>	Mixer le reste des carottes en purée. Y ajouter les œufs et les assaisonnements</a:t>
            </a:r>
          </a:p>
          <a:p>
            <a:pPr>
              <a:buNone/>
            </a:pPr>
            <a:r>
              <a:rPr lang="fr-FR" sz="800" dirty="0" smtClean="0">
                <a:latin typeface="Arial" pitchFamily="34" charset="0"/>
                <a:cs typeface="Arial" pitchFamily="34" charset="0"/>
              </a:rPr>
              <a:t>	Chemiser un moule à cake puis faire des couches successives avec le lard, les carottes en rondelles et la purée de carottes</a:t>
            </a:r>
          </a:p>
          <a:p>
            <a:pPr>
              <a:buNone/>
            </a:pPr>
            <a:r>
              <a:rPr lang="fr-FR" sz="800" dirty="0" smtClean="0">
                <a:latin typeface="Arial" pitchFamily="34" charset="0"/>
                <a:cs typeface="Arial" pitchFamily="34" charset="0"/>
              </a:rPr>
              <a:t>	Placer le moule dans un plat ; mettre 2 verres d'eau et enfourner 45 minutes à 180° (20 minutes pour des minis moules)</a:t>
            </a:r>
          </a:p>
          <a:p>
            <a:pPr>
              <a:buNone/>
            </a:pPr>
            <a:r>
              <a:rPr lang="fr-FR" sz="800" dirty="0" smtClean="0">
                <a:latin typeface="Arial" pitchFamily="34" charset="0"/>
                <a:cs typeface="Arial" pitchFamily="34" charset="0"/>
              </a:rPr>
              <a:t>	Attendre que ca refroidisse pour démouler. </a:t>
            </a:r>
          </a:p>
          <a:p>
            <a:pPr>
              <a:buNone/>
            </a:pPr>
            <a:r>
              <a:rPr lang="fr-FR" sz="800" dirty="0" smtClean="0">
                <a:latin typeface="Arial" pitchFamily="34" charset="0"/>
                <a:cs typeface="Arial" pitchFamily="34" charset="0"/>
              </a:rPr>
              <a:t>	Se déguste tiède ou froid.</a:t>
            </a:r>
          </a:p>
          <a:p>
            <a:pPr>
              <a:buNone/>
            </a:pP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buNone/>
            </a:pP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11"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CAKE AUX CAROTTES ET AU JAMBON </a:t>
            </a:r>
          </a:p>
          <a:p>
            <a:pPr>
              <a:buNone/>
            </a:pPr>
            <a:r>
              <a:rPr lang="fr-FR" sz="700" i="1" dirty="0" smtClean="0">
                <a:latin typeface="Arial" pitchFamily="34" charset="0"/>
                <a:cs typeface="Arial" pitchFamily="34" charset="0"/>
              </a:rPr>
              <a:t>	Recette transmise par le P.B</a:t>
            </a:r>
            <a:r>
              <a:rPr lang="fr-FR" sz="800" i="1" dirty="0" smtClean="0">
                <a:latin typeface="Arial" pitchFamily="34" charset="0"/>
                <a:cs typeface="Arial" pitchFamily="34" charset="0"/>
              </a:rPr>
              <a:t>.</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Préparation : 40 min	Cuisson : 1 h 30</a:t>
            </a:r>
            <a:br>
              <a:rPr lang="fr-FR" sz="800" dirty="0" smtClean="0">
                <a:latin typeface="Arial" pitchFamily="34" charset="0"/>
                <a:cs typeface="Arial" pitchFamily="34" charset="0"/>
              </a:rPr>
            </a:br>
            <a:r>
              <a:rPr lang="fr-FR" sz="800" dirty="0" smtClean="0">
                <a:latin typeface="Arial" pitchFamily="34" charset="0"/>
                <a:cs typeface="Arial" pitchFamily="34" charset="0"/>
              </a:rPr>
              <a:t>Ingrédients (pour 8 personnes) :</a:t>
            </a:r>
            <a:br>
              <a:rPr lang="fr-FR" sz="800" dirty="0" smtClean="0">
                <a:latin typeface="Arial" pitchFamily="34" charset="0"/>
                <a:cs typeface="Arial" pitchFamily="34" charset="0"/>
              </a:rPr>
            </a:br>
            <a:r>
              <a:rPr lang="fr-FR" sz="800" dirty="0" smtClean="0">
                <a:latin typeface="Arial" pitchFamily="34" charset="0"/>
                <a:cs typeface="Arial" pitchFamily="34" charset="0"/>
              </a:rPr>
              <a:t>		- 200 g de farine </a:t>
            </a:r>
            <a:br>
              <a:rPr lang="fr-FR" sz="800" dirty="0" smtClean="0">
                <a:latin typeface="Arial" pitchFamily="34" charset="0"/>
                <a:cs typeface="Arial" pitchFamily="34" charset="0"/>
              </a:rPr>
            </a:br>
            <a:r>
              <a:rPr lang="fr-FR" sz="800" dirty="0" smtClean="0">
                <a:latin typeface="Arial" pitchFamily="34" charset="0"/>
                <a:cs typeface="Arial" pitchFamily="34" charset="0"/>
              </a:rPr>
              <a:t>		- 4 œufs </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fromage râpé </a:t>
            </a:r>
            <a:br>
              <a:rPr lang="fr-FR" sz="800" dirty="0" smtClean="0">
                <a:latin typeface="Arial" pitchFamily="34" charset="0"/>
                <a:cs typeface="Arial" pitchFamily="34" charset="0"/>
              </a:rPr>
            </a:br>
            <a:r>
              <a:rPr lang="fr-FR" sz="800" dirty="0" smtClean="0">
                <a:latin typeface="Arial" pitchFamily="34" charset="0"/>
                <a:cs typeface="Arial" pitchFamily="34" charset="0"/>
              </a:rPr>
              <a:t>		- 6 grosses carottes </a:t>
            </a:r>
            <a:br>
              <a:rPr lang="fr-FR" sz="800" dirty="0" smtClean="0">
                <a:latin typeface="Arial" pitchFamily="34" charset="0"/>
                <a:cs typeface="Arial" pitchFamily="34" charset="0"/>
              </a:rPr>
            </a:br>
            <a:r>
              <a:rPr lang="fr-FR" sz="800" dirty="0" smtClean="0">
                <a:latin typeface="Arial" pitchFamily="34" charset="0"/>
                <a:cs typeface="Arial" pitchFamily="34" charset="0"/>
              </a:rPr>
              <a:t>		- 150 g de dés de jambon </a:t>
            </a:r>
            <a:br>
              <a:rPr lang="fr-FR" sz="800" dirty="0" smtClean="0">
                <a:latin typeface="Arial" pitchFamily="34" charset="0"/>
                <a:cs typeface="Arial" pitchFamily="34" charset="0"/>
              </a:rPr>
            </a:br>
            <a:r>
              <a:rPr lang="fr-FR" sz="800" dirty="0" smtClean="0">
                <a:latin typeface="Arial" pitchFamily="34" charset="0"/>
                <a:cs typeface="Arial" pitchFamily="34" charset="0"/>
              </a:rPr>
              <a:t>		- 75 ml d'huile d'olive </a:t>
            </a:r>
            <a:br>
              <a:rPr lang="fr-FR" sz="800" dirty="0" smtClean="0">
                <a:latin typeface="Arial" pitchFamily="34" charset="0"/>
                <a:cs typeface="Arial" pitchFamily="34" charset="0"/>
              </a:rPr>
            </a:br>
            <a:r>
              <a:rPr lang="fr-FR" sz="800" dirty="0" smtClean="0">
                <a:latin typeface="Arial" pitchFamily="34" charset="0"/>
                <a:cs typeface="Arial" pitchFamily="34" charset="0"/>
              </a:rPr>
              <a:t>		- 100 ml de lait </a:t>
            </a:r>
            <a:br>
              <a:rPr lang="fr-FR" sz="800" dirty="0" smtClean="0">
                <a:latin typeface="Arial" pitchFamily="34" charset="0"/>
                <a:cs typeface="Arial" pitchFamily="34" charset="0"/>
              </a:rPr>
            </a:br>
            <a:r>
              <a:rPr lang="fr-FR" sz="800" dirty="0" smtClean="0">
                <a:latin typeface="Arial" pitchFamily="34" charset="0"/>
                <a:cs typeface="Arial" pitchFamily="34" charset="0"/>
              </a:rPr>
              <a:t>		- 1 petit oignon </a:t>
            </a:r>
            <a:br>
              <a:rPr lang="fr-FR" sz="800" dirty="0" smtClean="0">
                <a:latin typeface="Arial" pitchFamily="34" charset="0"/>
                <a:cs typeface="Arial" pitchFamily="34" charset="0"/>
              </a:rPr>
            </a:br>
            <a:r>
              <a:rPr lang="fr-FR" sz="800" dirty="0" smtClean="0">
                <a:latin typeface="Arial" pitchFamily="34" charset="0"/>
                <a:cs typeface="Arial" pitchFamily="34" charset="0"/>
              </a:rPr>
              <a:t>		- 1 petite gousse d’ail </a:t>
            </a:r>
            <a:br>
              <a:rPr lang="fr-FR" sz="800" dirty="0" smtClean="0">
                <a:latin typeface="Arial" pitchFamily="34" charset="0"/>
                <a:cs typeface="Arial" pitchFamily="34" charset="0"/>
              </a:rPr>
            </a:br>
            <a:r>
              <a:rPr lang="fr-FR" sz="800" dirty="0" smtClean="0">
                <a:latin typeface="Arial" pitchFamily="34" charset="0"/>
                <a:cs typeface="Arial" pitchFamily="34" charset="0"/>
              </a:rPr>
              <a:t>		- 1 sachet de levure chimique </a:t>
            </a:r>
            <a:br>
              <a:rPr lang="fr-FR" sz="800" dirty="0" smtClean="0">
                <a:latin typeface="Arial" pitchFamily="34" charset="0"/>
                <a:cs typeface="Arial" pitchFamily="34" charset="0"/>
              </a:rPr>
            </a:br>
            <a:r>
              <a:rPr lang="fr-FR" sz="800" dirty="0" smtClean="0">
                <a:latin typeface="Arial" pitchFamily="34" charset="0"/>
                <a:cs typeface="Arial" pitchFamily="34" charset="0"/>
              </a:rPr>
              <a:t>		- sel, poivre, curry</a:t>
            </a:r>
          </a:p>
          <a:p>
            <a:pPr>
              <a:buNone/>
            </a:pPr>
            <a:r>
              <a:rPr lang="fr-FR" sz="800" dirty="0" smtClean="0">
                <a:latin typeface="Arial" pitchFamily="34" charset="0"/>
                <a:cs typeface="Arial" pitchFamily="34" charset="0"/>
              </a:rPr>
              <a:t>	Faire cuire 4 carottes dans de l'eau bouillante salée. </a:t>
            </a:r>
            <a:br>
              <a:rPr lang="fr-FR" sz="800" dirty="0" smtClean="0">
                <a:latin typeface="Arial" pitchFamily="34" charset="0"/>
                <a:cs typeface="Arial" pitchFamily="34" charset="0"/>
              </a:rPr>
            </a:br>
            <a:r>
              <a:rPr lang="fr-FR" sz="800" dirty="0" smtClean="0">
                <a:latin typeface="Arial" pitchFamily="34" charset="0"/>
                <a:cs typeface="Arial" pitchFamily="34" charset="0"/>
              </a:rPr>
              <a:t>Découper les 2 autres en dés, et réserver. </a:t>
            </a:r>
            <a:br>
              <a:rPr lang="fr-FR" sz="800" dirty="0" smtClean="0">
                <a:latin typeface="Arial" pitchFamily="34" charset="0"/>
                <a:cs typeface="Arial" pitchFamily="34" charset="0"/>
              </a:rPr>
            </a:br>
            <a:r>
              <a:rPr lang="fr-FR" sz="800" dirty="0" smtClean="0">
                <a:latin typeface="Arial" pitchFamily="34" charset="0"/>
                <a:cs typeface="Arial" pitchFamily="34" charset="0"/>
              </a:rPr>
              <a:t>Dans un grand saladier, mélanger la farine et la levure, ajouter les œufs, l’huile et le lait, et bien mélanger. </a:t>
            </a:r>
            <a:br>
              <a:rPr lang="fr-FR" sz="800" dirty="0" smtClean="0">
                <a:latin typeface="Arial" pitchFamily="34" charset="0"/>
                <a:cs typeface="Arial" pitchFamily="34" charset="0"/>
              </a:rPr>
            </a:br>
            <a:r>
              <a:rPr lang="fr-FR" sz="800" dirty="0" smtClean="0">
                <a:latin typeface="Arial" pitchFamily="34" charset="0"/>
                <a:cs typeface="Arial" pitchFamily="34" charset="0"/>
              </a:rPr>
              <a:t>Quand les carottes sont cuites…</a:t>
            </a:r>
            <a:br>
              <a:rPr lang="fr-FR" sz="800" dirty="0" smtClean="0">
                <a:latin typeface="Arial" pitchFamily="34" charset="0"/>
                <a:cs typeface="Arial" pitchFamily="34" charset="0"/>
              </a:rPr>
            </a:br>
            <a:r>
              <a:rPr lang="fr-FR" sz="800" dirty="0" smtClean="0">
                <a:latin typeface="Arial" pitchFamily="34" charset="0"/>
                <a:cs typeface="Arial" pitchFamily="34" charset="0"/>
              </a:rPr>
              <a:t>Découper ces carottes en gros morceaux et les faire revenir quelques minutes dans du beurre avec l’oignon et l’ail émincés. Puis, mixer le tout en purée.</a:t>
            </a:r>
            <a:br>
              <a:rPr lang="fr-FR" sz="800" dirty="0" smtClean="0">
                <a:latin typeface="Arial" pitchFamily="34" charset="0"/>
                <a:cs typeface="Arial" pitchFamily="34" charset="0"/>
              </a:rPr>
            </a:br>
            <a:r>
              <a:rPr lang="fr-FR" sz="800" dirty="0" smtClean="0">
                <a:latin typeface="Arial" pitchFamily="34" charset="0"/>
                <a:cs typeface="Arial" pitchFamily="34" charset="0"/>
              </a:rPr>
              <a:t>Dans la même poêle, faire revenir les dés de jambon et de carottes. </a:t>
            </a:r>
            <a:br>
              <a:rPr lang="fr-FR" sz="800" dirty="0" smtClean="0">
                <a:latin typeface="Arial" pitchFamily="34" charset="0"/>
                <a:cs typeface="Arial" pitchFamily="34" charset="0"/>
              </a:rPr>
            </a:br>
            <a:r>
              <a:rPr lang="fr-FR" sz="800" dirty="0" smtClean="0">
                <a:latin typeface="Arial" pitchFamily="34" charset="0"/>
                <a:cs typeface="Arial" pitchFamily="34" charset="0"/>
              </a:rPr>
              <a:t>Mélanger la purée de carottes et le fromage râpé à la préparation précédente, et ajouter les dés de jambon et de carottes. </a:t>
            </a:r>
            <a:br>
              <a:rPr lang="fr-FR" sz="800" dirty="0" smtClean="0">
                <a:latin typeface="Arial" pitchFamily="34" charset="0"/>
                <a:cs typeface="Arial" pitchFamily="34" charset="0"/>
              </a:rPr>
            </a:br>
            <a:r>
              <a:rPr lang="fr-FR" sz="800" dirty="0" smtClean="0">
                <a:latin typeface="Arial" pitchFamily="34" charset="0"/>
                <a:cs typeface="Arial" pitchFamily="34" charset="0"/>
              </a:rPr>
              <a:t>Ajouter sel, poivre et curry. Bien mélanger, et rectifier l’assaisonnement si nécessaire. </a:t>
            </a:r>
            <a:br>
              <a:rPr lang="fr-FR" sz="800" dirty="0" smtClean="0">
                <a:latin typeface="Arial" pitchFamily="34" charset="0"/>
                <a:cs typeface="Arial" pitchFamily="34" charset="0"/>
              </a:rPr>
            </a:br>
            <a:r>
              <a:rPr lang="fr-FR" sz="800" dirty="0" smtClean="0">
                <a:latin typeface="Arial" pitchFamily="34" charset="0"/>
                <a:cs typeface="Arial" pitchFamily="34" charset="0"/>
              </a:rPr>
              <a:t>Verser dans un plat à cake beurré et fariné. </a:t>
            </a:r>
            <a:br>
              <a:rPr lang="fr-FR" sz="800" dirty="0" smtClean="0">
                <a:latin typeface="Arial" pitchFamily="34" charset="0"/>
                <a:cs typeface="Arial" pitchFamily="34" charset="0"/>
              </a:rPr>
            </a:br>
            <a:r>
              <a:rPr lang="fr-FR" sz="800" dirty="0" smtClean="0">
                <a:latin typeface="Arial" pitchFamily="34" charset="0"/>
                <a:cs typeface="Arial" pitchFamily="34" charset="0"/>
              </a:rPr>
              <a:t>Enfourner à four préchauffé à 220°C (th 7), pendant environ 1 h.  </a:t>
            </a:r>
          </a:p>
          <a:p>
            <a:pPr>
              <a:buNone/>
            </a:pP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2517</TotalTime>
  <Words>254</Words>
  <Application>Microsoft Office PowerPoint</Application>
  <PresentationFormat>Affichage à l'écran (4:3)</PresentationFormat>
  <Paragraphs>344</Paragraphs>
  <Slides>17</Slides>
  <Notes>16</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17</vt:i4>
      </vt:variant>
    </vt:vector>
  </HeadingPairs>
  <TitlesOfParts>
    <vt:vector size="19" baseType="lpstr">
      <vt:lpstr>Modèle - Bloc note</vt:lpstr>
      <vt:lpstr>Feuille de calcul</vt:lpstr>
      <vt:lpstr>  </vt:lpstr>
      <vt:lpstr>CAROTTES</vt:lpstr>
      <vt:lpstr>CAROTTES</vt:lpstr>
      <vt:lpstr>CAROTTES</vt:lpstr>
      <vt:lpstr>CAROTTES</vt:lpstr>
      <vt:lpstr>CAROTTES</vt:lpstr>
      <vt:lpstr>CAROTTES</vt:lpstr>
      <vt:lpstr>CAROTTES</vt:lpstr>
      <vt:lpstr>CAROTTES</vt:lpstr>
      <vt:lpstr>CAROTTES</vt:lpstr>
      <vt:lpstr>CAROTTES</vt:lpstr>
      <vt:lpstr>CAROTTES</vt:lpstr>
      <vt:lpstr>CAROTTES</vt:lpstr>
      <vt:lpstr>CAROTTES</vt:lpstr>
      <vt:lpstr>CAROTTES</vt:lpstr>
      <vt:lpstr>CAROTTES</vt:lpstr>
      <vt:lpstr>CAROTTES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Cathie</cp:lastModifiedBy>
  <cp:revision>74</cp:revision>
  <dcterms:created xsi:type="dcterms:W3CDTF">2011-06-13T09:41:35Z</dcterms:created>
  <dcterms:modified xsi:type="dcterms:W3CDTF">2013-04-09T13:59:04Z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