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
  </p:notesMasterIdLst>
  <p:handoutMasterIdLst>
    <p:handoutMasterId r:id="rId9"/>
  </p:handoutMasterIdLst>
  <p:sldIdLst>
    <p:sldId id="259" r:id="rId2"/>
    <p:sldId id="262" r:id="rId3"/>
    <p:sldId id="261" r:id="rId4"/>
    <p:sldId id="260" r:id="rId5"/>
    <p:sldId id="258" r:id="rId6"/>
    <p:sldId id="263"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2" y="18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28/06/2012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733765"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ÉPINARDS</a:t>
            </a:r>
            <a:endParaRPr lang="fr-FR" dirty="0"/>
          </a:p>
        </p:txBody>
      </p:sp>
      <p:pic>
        <p:nvPicPr>
          <p:cNvPr id="1029" name="Picture 5" descr="http://t2.gstatic.com/images?q=tbn:ANd9GcQEMcsuKJMzdGnagunjTm2dVhKduA-0soKLZT6shA1PngYWJt58KA"/>
          <p:cNvPicPr>
            <a:picLocks noChangeAspect="1" noChangeArrowheads="1"/>
          </p:cNvPicPr>
          <p:nvPr/>
        </p:nvPicPr>
        <p:blipFill>
          <a:blip r:embed="rId6" cstate="print"/>
          <a:srcRect/>
          <a:stretch>
            <a:fillRect/>
          </a:stretch>
        </p:blipFill>
        <p:spPr bwMode="auto">
          <a:xfrm>
            <a:off x="4283968" y="332656"/>
            <a:ext cx="1152000" cy="1152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ÉPINARDS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TOURTE TRESSÉE AUX ÉPINARDS ET A LA RICOTTA</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- 1 pâte feuilletée </a:t>
            </a:r>
            <a:br>
              <a:rPr lang="fr-FR" sz="800" dirty="0" smtClean="0">
                <a:latin typeface="Arial" pitchFamily="34" charset="0"/>
                <a:cs typeface="Arial" pitchFamily="34" charset="0"/>
              </a:rPr>
            </a:br>
            <a:r>
              <a:rPr lang="fr-FR" sz="800" dirty="0" smtClean="0">
                <a:latin typeface="Arial" pitchFamily="34" charset="0"/>
                <a:cs typeface="Arial" pitchFamily="34" charset="0"/>
              </a:rPr>
              <a:t> 		- 300 g d'épinards cuits et essorés </a:t>
            </a:r>
            <a:br>
              <a:rPr lang="fr-FR" sz="800" dirty="0" smtClean="0">
                <a:latin typeface="Arial" pitchFamily="34" charset="0"/>
                <a:cs typeface="Arial" pitchFamily="34" charset="0"/>
              </a:rPr>
            </a:br>
            <a:r>
              <a:rPr lang="fr-FR" sz="800" dirty="0" smtClean="0">
                <a:latin typeface="Arial" pitchFamily="34" charset="0"/>
                <a:cs typeface="Arial" pitchFamily="34" charset="0"/>
              </a:rPr>
              <a:t> 		- 150 g de ricotta </a:t>
            </a:r>
            <a:br>
              <a:rPr lang="fr-FR" sz="800" dirty="0" smtClean="0">
                <a:latin typeface="Arial" pitchFamily="34" charset="0"/>
                <a:cs typeface="Arial" pitchFamily="34" charset="0"/>
              </a:rPr>
            </a:br>
            <a:r>
              <a:rPr lang="fr-FR" sz="800" dirty="0" smtClean="0">
                <a:latin typeface="Arial" pitchFamily="34" charset="0"/>
                <a:cs typeface="Arial" pitchFamily="34" charset="0"/>
              </a:rPr>
              <a:t> 		- 2 œufs </a:t>
            </a:r>
            <a:br>
              <a:rPr lang="fr-FR" sz="800" dirty="0" smtClean="0">
                <a:latin typeface="Arial" pitchFamily="34" charset="0"/>
                <a:cs typeface="Arial" pitchFamily="34" charset="0"/>
              </a:rPr>
            </a:br>
            <a:r>
              <a:rPr lang="fr-FR" sz="800" dirty="0" smtClean="0">
                <a:latin typeface="Arial" pitchFamily="34" charset="0"/>
                <a:cs typeface="Arial" pitchFamily="34" charset="0"/>
              </a:rPr>
              <a:t> 		- parmesan </a:t>
            </a:r>
            <a:br>
              <a:rPr lang="fr-FR" sz="800" dirty="0" smtClean="0">
                <a:latin typeface="Arial" pitchFamily="34" charset="0"/>
                <a:cs typeface="Arial" pitchFamily="34" charset="0"/>
              </a:rPr>
            </a:br>
            <a:r>
              <a:rPr lang="fr-FR" sz="800" dirty="0" smtClean="0">
                <a:latin typeface="Arial" pitchFamily="34" charset="0"/>
                <a:cs typeface="Arial" pitchFamily="34" charset="0"/>
              </a:rPr>
              <a:t> 		- 1 tranche de jambon d’1/2 cm </a:t>
            </a:r>
            <a:r>
              <a:rPr lang="fr-FR" sz="800" dirty="0" smtClean="0">
                <a:latin typeface="Arial" pitchFamily="34" charset="0"/>
                <a:cs typeface="Arial" pitchFamily="34" charset="0"/>
              </a:rPr>
              <a:t>		   d'épaisseur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noix de muscade,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Étendez la pâte feuilletée au rouleau jusqu'à ce qu'elle ait une épaisseur de 2 ou 3 millimètres.</a:t>
            </a:r>
            <a:br>
              <a:rPr lang="fr-FR" sz="800" dirty="0" smtClean="0">
                <a:latin typeface="Arial" pitchFamily="34" charset="0"/>
                <a:cs typeface="Arial" pitchFamily="34" charset="0"/>
              </a:rPr>
            </a:br>
            <a:r>
              <a:rPr lang="fr-FR" sz="800" dirty="0" smtClean="0">
                <a:latin typeface="Arial" pitchFamily="34" charset="0"/>
                <a:cs typeface="Arial" pitchFamily="34" charset="0"/>
              </a:rPr>
              <a:t>Émincez les épinards et dans un saladier amalgamez-les à la ricotta, au parmesan et aux œufs battus (gardez-en un petit peu pour le badigeonnage final).</a:t>
            </a:r>
            <a:br>
              <a:rPr lang="fr-FR" sz="800" dirty="0" smtClean="0">
                <a:latin typeface="Arial" pitchFamily="34" charset="0"/>
                <a:cs typeface="Arial" pitchFamily="34" charset="0"/>
              </a:rPr>
            </a:br>
            <a:r>
              <a:rPr lang="fr-FR" sz="800" dirty="0" smtClean="0">
                <a:latin typeface="Arial" pitchFamily="34" charset="0"/>
                <a:cs typeface="Arial" pitchFamily="34" charset="0"/>
              </a:rPr>
              <a:t>Salez, poivrez et ajoutez une pincée de noix de muscade.</a:t>
            </a:r>
            <a:br>
              <a:rPr lang="fr-FR" sz="800" dirty="0" smtClean="0">
                <a:latin typeface="Arial" pitchFamily="34" charset="0"/>
                <a:cs typeface="Arial" pitchFamily="34" charset="0"/>
              </a:rPr>
            </a:br>
            <a:r>
              <a:rPr lang="fr-FR" sz="800" dirty="0" smtClean="0">
                <a:latin typeface="Arial" pitchFamily="34" charset="0"/>
                <a:cs typeface="Arial" pitchFamily="34" charset="0"/>
              </a:rPr>
              <a:t>Placez sur la pâte une tranche de jambon puis versez-y la farce à peine préparée.</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alors des entailles dans la pâte tout autour (celle qui n'est pas recouverte de farce) de façon à obtenir de nombreuses lamelles.</a:t>
            </a:r>
            <a:br>
              <a:rPr lang="fr-FR" sz="800" dirty="0" smtClean="0">
                <a:latin typeface="Arial" pitchFamily="34" charset="0"/>
                <a:cs typeface="Arial" pitchFamily="34" charset="0"/>
              </a:rPr>
            </a:br>
            <a:r>
              <a:rPr lang="fr-FR" sz="800" dirty="0" smtClean="0">
                <a:latin typeface="Arial" pitchFamily="34" charset="0"/>
                <a:cs typeface="Arial" pitchFamily="34" charset="0"/>
              </a:rPr>
              <a:t>Refermez en essayant de le plus possible de tresser cette tourte (passez les lamelles l'une sur l'autre en les alternant).</a:t>
            </a:r>
            <a:br>
              <a:rPr lang="fr-FR" sz="800" dirty="0" smtClean="0">
                <a:latin typeface="Arial" pitchFamily="34" charset="0"/>
                <a:cs typeface="Arial" pitchFamily="34" charset="0"/>
              </a:rPr>
            </a:br>
            <a:r>
              <a:rPr lang="fr-FR" sz="800" dirty="0" smtClean="0">
                <a:latin typeface="Arial" pitchFamily="34" charset="0"/>
                <a:cs typeface="Arial" pitchFamily="34" charset="0"/>
              </a:rPr>
              <a:t>Badigeonnez-la avec l’œuf restant et enfournez-la pendant 30 minutes á 180°C (thermostat 6).</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336504"/>
          </a:xfrm>
        </p:spPr>
        <p:txBody>
          <a:bodyPr/>
          <a:lstStyle/>
          <a:p>
            <a:r>
              <a:rPr lang="fr-FR" sz="800" b="1" dirty="0" smtClean="0">
                <a:latin typeface="Arial" pitchFamily="34" charset="0"/>
                <a:cs typeface="Arial" pitchFamily="34" charset="0"/>
              </a:rPr>
              <a:t>SALADE AUX ÉPINARDS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300 g de feuilles d’épinard bien </a:t>
            </a:r>
            <a:r>
              <a:rPr lang="fr-FR" sz="800" dirty="0" smtClean="0">
                <a:latin typeface="Arial" pitchFamily="34" charset="0"/>
                <a:cs typeface="Arial" pitchFamily="34" charset="0"/>
              </a:rPr>
              <a:t>		   tendres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1 laitue ou autre salade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yaourt nature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le jus d’1 citron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- 50 g d’échalote ou d’oignon haché fin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cuillère de cerfeuil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- 3 à 4 cuillères d’huile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œufs durs, sel, poivre. </a:t>
            </a:r>
          </a:p>
          <a:p>
            <a:pPr>
              <a:buNone/>
            </a:pPr>
            <a:r>
              <a:rPr lang="fr-FR" sz="800" dirty="0" smtClean="0">
                <a:latin typeface="Arial" pitchFamily="34" charset="0"/>
                <a:cs typeface="Arial" pitchFamily="34" charset="0"/>
              </a:rPr>
              <a:t>	Équeuter </a:t>
            </a:r>
            <a:r>
              <a:rPr lang="fr-FR" sz="800" dirty="0" smtClean="0">
                <a:latin typeface="Arial" pitchFamily="34" charset="0"/>
                <a:cs typeface="Arial" pitchFamily="34" charset="0"/>
              </a:rPr>
              <a:t>les épinards. Préparer les 2 salades. Égoutter. Couper les feuilles d’épinard en lanières très </a:t>
            </a:r>
            <a:r>
              <a:rPr lang="fr-FR" sz="800" dirty="0" smtClean="0">
                <a:latin typeface="Arial" pitchFamily="34" charset="0"/>
                <a:cs typeface="Arial" pitchFamily="34" charset="0"/>
              </a:rPr>
              <a:t>minces. Mélanger </a:t>
            </a:r>
            <a:r>
              <a:rPr lang="fr-FR" sz="800" dirty="0" smtClean="0">
                <a:latin typeface="Arial" pitchFamily="34" charset="0"/>
                <a:cs typeface="Arial" pitchFamily="34" charset="0"/>
              </a:rPr>
              <a:t>le yaourt, le jus de citron, l’échalote, le cerfeuil et l’huile. Saler et poivrer. Ajouter les salades. </a:t>
            </a:r>
            <a:r>
              <a:rPr lang="fr-FR" sz="800" dirty="0" smtClean="0">
                <a:latin typeface="Arial" pitchFamily="34" charset="0"/>
                <a:cs typeface="Arial" pitchFamily="34" charset="0"/>
              </a:rPr>
              <a:t> Au </a:t>
            </a:r>
            <a:r>
              <a:rPr lang="fr-FR" sz="800" dirty="0" smtClean="0">
                <a:latin typeface="Arial" pitchFamily="34" charset="0"/>
                <a:cs typeface="Arial" pitchFamily="34" charset="0"/>
              </a:rPr>
              <a:t>moment de servir, mélanger doucement. Couper les jaunes d’œufs en rondelles. Poser-les sur la salade. Parsemer de petits dés de blancs d’œufs</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TARTINES AUX EPINARDS ET AMANDES</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a:t>
            </a:r>
            <a:r>
              <a:rPr lang="fr-FR" sz="600" i="1" dirty="0" smtClean="0">
                <a:latin typeface="Arial" pitchFamily="34" charset="0"/>
                <a:cs typeface="Arial" pitchFamily="34" charset="0"/>
              </a:rPr>
              <a:t>transmise par Adeline Berger</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- 1kg </a:t>
            </a:r>
            <a:r>
              <a:rPr lang="fr-FR" sz="800" dirty="0" smtClean="0">
                <a:latin typeface="Arial" pitchFamily="34" charset="0"/>
                <a:cs typeface="Arial" pitchFamily="34" charset="0"/>
              </a:rPr>
              <a:t>d'épinards frais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- 1g </a:t>
            </a:r>
            <a:r>
              <a:rPr lang="fr-FR" sz="800" dirty="0" smtClean="0">
                <a:latin typeface="Arial" pitchFamily="34" charset="0"/>
                <a:cs typeface="Arial" pitchFamily="34" charset="0"/>
              </a:rPr>
              <a:t>ail</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- 15 </a:t>
            </a:r>
            <a:r>
              <a:rPr lang="fr-FR" sz="800" dirty="0" smtClean="0">
                <a:latin typeface="Arial" pitchFamily="34" charset="0"/>
                <a:cs typeface="Arial" pitchFamily="34" charset="0"/>
              </a:rPr>
              <a:t>cl de crème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œuf</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- 10 </a:t>
            </a:r>
            <a:r>
              <a:rPr lang="fr-FR" sz="800" dirty="0" smtClean="0">
                <a:latin typeface="Arial" pitchFamily="34" charset="0"/>
                <a:cs typeface="Arial" pitchFamily="34" charset="0"/>
              </a:rPr>
              <a:t>cl lait</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- 20 </a:t>
            </a:r>
            <a:r>
              <a:rPr lang="fr-FR" sz="800" dirty="0" smtClean="0">
                <a:latin typeface="Arial" pitchFamily="34" charset="0"/>
                <a:cs typeface="Arial" pitchFamily="34" charset="0"/>
              </a:rPr>
              <a:t>g d'amande en poudre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Quelques </a:t>
            </a:r>
            <a:r>
              <a:rPr lang="fr-FR" sz="800" dirty="0" smtClean="0">
                <a:latin typeface="Arial" pitchFamily="34" charset="0"/>
                <a:cs typeface="Arial" pitchFamily="34" charset="0"/>
              </a:rPr>
              <a:t>tranches de pain rassis</a:t>
            </a:r>
            <a:br>
              <a:rPr lang="fr-FR" sz="800" dirty="0" smtClean="0">
                <a:latin typeface="Arial" pitchFamily="34" charset="0"/>
                <a:cs typeface="Arial" pitchFamily="34" charset="0"/>
              </a:rPr>
            </a:br>
            <a:r>
              <a:rPr lang="fr-FR" sz="800" dirty="0" smtClean="0">
                <a:latin typeface="Arial" pitchFamily="34" charset="0"/>
                <a:cs typeface="Arial" pitchFamily="34" charset="0"/>
              </a:rPr>
              <a:t>Faire "tomber" les épinards avec l'ail dans un peu d'huile et rajouter la crème. </a:t>
            </a:r>
            <a:r>
              <a:rPr lang="fr-FR" sz="800" dirty="0" smtClean="0">
                <a:latin typeface="Arial" pitchFamily="34" charset="0"/>
                <a:cs typeface="Arial" pitchFamily="34" charset="0"/>
              </a:rPr>
              <a:t>Réserver. Battre </a:t>
            </a:r>
            <a:r>
              <a:rPr lang="fr-FR" sz="800" dirty="0" smtClean="0">
                <a:latin typeface="Arial" pitchFamily="34" charset="0"/>
                <a:cs typeface="Arial" pitchFamily="34" charset="0"/>
              </a:rPr>
              <a:t>l'œuf avec le lait et la poudre d'amande. Assaisonner. Y faire tremper les tranches de </a:t>
            </a:r>
            <a:r>
              <a:rPr lang="fr-FR" sz="800" dirty="0" smtClean="0">
                <a:latin typeface="Arial" pitchFamily="34" charset="0"/>
                <a:cs typeface="Arial" pitchFamily="34" charset="0"/>
              </a:rPr>
              <a:t>pain. Faire</a:t>
            </a:r>
            <a:r>
              <a:rPr lang="fr-FR" sz="800" dirty="0" smtClean="0">
                <a:latin typeface="Arial" pitchFamily="34" charset="0"/>
                <a:cs typeface="Arial" pitchFamily="34" charset="0"/>
              </a:rPr>
              <a:t> dorer le pain ainsi imprégné dans un peu d'huile, des 2 côtés. Les recouvrir de la préparation aux épinards.</a:t>
            </a:r>
          </a:p>
          <a:p>
            <a:pPr>
              <a:buNone/>
            </a:pPr>
            <a:endParaRPr lang="fr-FR" sz="800" dirty="0">
              <a:latin typeface="Arial" pitchFamily="34" charset="0"/>
              <a:cs typeface="Arial" pitchFamily="34" charset="0"/>
            </a:endParaRPr>
          </a:p>
        </p:txBody>
      </p:sp>
      <p:pic>
        <p:nvPicPr>
          <p:cNvPr id="9" name="Picture 5" descr="http://t2.gstatic.com/images?q=tbn:ANd9GcQEMcsuKJMzdGnagunjTm2dVhKduA-0soKLZT6shA1PngYWJt58KA"/>
          <p:cNvPicPr>
            <a:picLocks noChangeAspect="1" noChangeArrowheads="1"/>
          </p:cNvPicPr>
          <p:nvPr/>
        </p:nvPicPr>
        <p:blipFill>
          <a:blip r:embed="rId4" cstate="print"/>
          <a:srcRect/>
          <a:stretch>
            <a:fillRect/>
          </a:stretch>
        </p:blipFill>
        <p:spPr bwMode="auto">
          <a:xfrm>
            <a:off x="5580112" y="332656"/>
            <a:ext cx="1152000" cy="1152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ÉPINARDS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LASAGNES AUX ÉPINARDS ET RICOTTA</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- 1 boîte de lasagnes </a:t>
            </a:r>
            <a:br>
              <a:rPr lang="fr-FR" sz="800" dirty="0" smtClean="0">
                <a:latin typeface="Arial" pitchFamily="34" charset="0"/>
                <a:cs typeface="Arial" pitchFamily="34" charset="0"/>
              </a:rPr>
            </a:br>
            <a:r>
              <a:rPr lang="fr-FR" sz="800" dirty="0" smtClean="0">
                <a:latin typeface="Arial" pitchFamily="34" charset="0"/>
                <a:cs typeface="Arial" pitchFamily="34" charset="0"/>
              </a:rPr>
              <a:t> 		- 400 g d'épinards cuits et hachés </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 de ricotta </a:t>
            </a:r>
            <a:br>
              <a:rPr lang="fr-FR" sz="800" dirty="0" smtClean="0">
                <a:latin typeface="Arial" pitchFamily="34" charset="0"/>
                <a:cs typeface="Arial" pitchFamily="34" charset="0"/>
              </a:rPr>
            </a:br>
            <a:r>
              <a:rPr lang="fr-FR" sz="800" dirty="0" smtClean="0">
                <a:latin typeface="Arial" pitchFamily="34" charset="0"/>
                <a:cs typeface="Arial" pitchFamily="34" charset="0"/>
              </a:rPr>
              <a:t> 		- 200 g de gruyère râpé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muscade</a:t>
            </a:r>
            <a:br>
              <a:rPr lang="fr-FR" sz="800" dirty="0" smtClean="0">
                <a:latin typeface="Arial" pitchFamily="34" charset="0"/>
                <a:cs typeface="Arial" pitchFamily="34" charset="0"/>
              </a:rPr>
            </a:br>
            <a:r>
              <a:rPr lang="fr-FR" sz="800" dirty="0" smtClean="0">
                <a:latin typeface="Arial" pitchFamily="34" charset="0"/>
                <a:cs typeface="Arial" pitchFamily="34" charset="0"/>
              </a:rPr>
              <a:t>Pour la béchamel : 	- 50 g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 		- 1/2 litre de lait </a:t>
            </a:r>
            <a:br>
              <a:rPr lang="fr-FR" sz="800" dirty="0" smtClean="0">
                <a:latin typeface="Arial" pitchFamily="34" charset="0"/>
                <a:cs typeface="Arial" pitchFamily="34" charset="0"/>
              </a:rPr>
            </a:br>
            <a:r>
              <a:rPr lang="fr-FR" sz="800" dirty="0" smtClean="0">
                <a:latin typeface="Arial" pitchFamily="34" charset="0"/>
                <a:cs typeface="Arial" pitchFamily="34" charset="0"/>
              </a:rPr>
              <a:t> 		- 2 cuillères à soupe de farine </a:t>
            </a:r>
            <a:br>
              <a:rPr lang="fr-FR" sz="800" dirty="0" smtClean="0">
                <a:latin typeface="Arial" pitchFamily="34" charset="0"/>
                <a:cs typeface="Arial" pitchFamily="34" charset="0"/>
              </a:rPr>
            </a:br>
            <a:r>
              <a:rPr lang="fr-FR" sz="800" dirty="0" smtClean="0">
                <a:latin typeface="Arial" pitchFamily="34" charset="0"/>
                <a:cs typeface="Arial" pitchFamily="34" charset="0"/>
              </a:rPr>
              <a:t>Préparer une béchamel bien lisse, assez épaisse.</a:t>
            </a:r>
            <a:br>
              <a:rPr lang="fr-FR" sz="800" dirty="0" smtClean="0">
                <a:latin typeface="Arial" pitchFamily="34" charset="0"/>
                <a:cs typeface="Arial" pitchFamily="34" charset="0"/>
              </a:rPr>
            </a:br>
            <a:r>
              <a:rPr lang="fr-FR" sz="800" dirty="0" smtClean="0">
                <a:latin typeface="Arial" pitchFamily="34" charset="0"/>
                <a:cs typeface="Arial" pitchFamily="34" charset="0"/>
              </a:rPr>
              <a:t>Saler, bien poivrer et mettre de la muscade.</a:t>
            </a:r>
            <a:br>
              <a:rPr lang="fr-FR" sz="800" dirty="0" smtClean="0">
                <a:latin typeface="Arial" pitchFamily="34" charset="0"/>
                <a:cs typeface="Arial" pitchFamily="34" charset="0"/>
              </a:rPr>
            </a:br>
            <a:r>
              <a:rPr lang="fr-FR" sz="800" dirty="0" smtClean="0">
                <a:latin typeface="Arial" pitchFamily="34" charset="0"/>
                <a:cs typeface="Arial" pitchFamily="34" charset="0"/>
              </a:rPr>
              <a:t>Beurrer un petit plat à gratin, couvrir d'une couche de lasagne, une couche d'épinards (bien salés, poivrés auquel on a ajouté la ricotta), une couche de béchamel et du gruyère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Puis à nouveau lasagnes, épinards, béchamel, et gruyère.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une dernière couche.</a:t>
            </a:r>
            <a:br>
              <a:rPr lang="fr-FR" sz="800" dirty="0" smtClean="0">
                <a:latin typeface="Arial" pitchFamily="34" charset="0"/>
                <a:cs typeface="Arial" pitchFamily="34" charset="0"/>
              </a:rPr>
            </a:br>
            <a:r>
              <a:rPr lang="fr-FR" sz="800" dirty="0" smtClean="0">
                <a:latin typeface="Arial" pitchFamily="34" charset="0"/>
                <a:cs typeface="Arial" pitchFamily="34" charset="0"/>
              </a:rPr>
              <a:t>Terminer par une couche de lasagnes avec un peu de béchamel et recouvrir de gruyère (être généreux).</a:t>
            </a:r>
            <a:br>
              <a:rPr lang="fr-FR" sz="800" dirty="0" smtClean="0">
                <a:latin typeface="Arial" pitchFamily="34" charset="0"/>
                <a:cs typeface="Arial" pitchFamily="34" charset="0"/>
              </a:rPr>
            </a:br>
            <a:r>
              <a:rPr lang="fr-FR" sz="800" dirty="0" smtClean="0">
                <a:latin typeface="Arial" pitchFamily="34" charset="0"/>
                <a:cs typeface="Arial" pitchFamily="34" charset="0"/>
              </a:rPr>
              <a:t>Saupoudrer de muscade (Donc au total : 4 couches de lasagnes).</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au four bien chaud 200°C pendant 20 mn</a:t>
            </a:r>
            <a:r>
              <a:rPr lang="fr-FR" sz="800" dirty="0" smtClean="0">
                <a:latin typeface="Arial" pitchFamily="34" charset="0"/>
                <a:cs typeface="Arial" pitchFamily="34" charset="0"/>
              </a:rPr>
              <a:t>.</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OMELETTE AUX ÉPINARDS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600" i="1" dirty="0" smtClean="0">
                <a:latin typeface="Arial" pitchFamily="34" charset="0"/>
                <a:cs typeface="Arial" pitchFamily="34" charset="0"/>
              </a:rPr>
              <a:t>Recette transmise par Madame Martine </a:t>
            </a:r>
            <a:r>
              <a:rPr lang="fr-FR" sz="600" i="1" dirty="0" err="1" smtClean="0">
                <a:latin typeface="Arial" pitchFamily="34" charset="0"/>
                <a:cs typeface="Arial" pitchFamily="34" charset="0"/>
              </a:rPr>
              <a:t>Goetz</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- 500 gr d'épinards</a:t>
            </a:r>
            <a:br>
              <a:rPr lang="fr-FR" sz="800" dirty="0" smtClean="0">
                <a:latin typeface="Arial" pitchFamily="34" charset="0"/>
                <a:cs typeface="Arial" pitchFamily="34" charset="0"/>
              </a:rPr>
            </a:br>
            <a:r>
              <a:rPr lang="fr-FR" sz="800" dirty="0" smtClean="0">
                <a:latin typeface="Arial" pitchFamily="34" charset="0"/>
                <a:cs typeface="Arial" pitchFamily="34" charset="0"/>
              </a:rPr>
              <a:t> 		- 1 oignon</a:t>
            </a:r>
            <a:br>
              <a:rPr lang="fr-FR" sz="800" dirty="0" smtClean="0">
                <a:latin typeface="Arial" pitchFamily="34" charset="0"/>
                <a:cs typeface="Arial" pitchFamily="34" charset="0"/>
              </a:rPr>
            </a:br>
            <a:r>
              <a:rPr lang="fr-FR" sz="800" dirty="0" smtClean="0">
                <a:latin typeface="Arial" pitchFamily="34" charset="0"/>
                <a:cs typeface="Arial" pitchFamily="34" charset="0"/>
              </a:rPr>
              <a:t> 		- 5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- 1 petite boule de mozzarella</a:t>
            </a:r>
            <a:br>
              <a:rPr lang="fr-FR" sz="800" dirty="0" smtClean="0">
                <a:latin typeface="Arial" pitchFamily="34" charset="0"/>
                <a:cs typeface="Arial" pitchFamily="34" charset="0"/>
              </a:rPr>
            </a:br>
            <a:r>
              <a:rPr lang="fr-FR" sz="800" dirty="0" smtClean="0">
                <a:latin typeface="Arial" pitchFamily="34" charset="0"/>
                <a:cs typeface="Arial" pitchFamily="34" charset="0"/>
              </a:rPr>
              <a:t>Nettoyer, puis cuire les épinards dans l'eau salée. Égoutter et hacher grossièrement. Faire revenir l'oignon émincé dans une poêle, ajouter les épinards. Battre les œufs et verser sur les épinards. Rajouter sur le dessus de l'omette, des dés de mozzarella qu'il faut laisser un peu fondre avant de servir avec une bonne salade.</a:t>
            </a:r>
          </a:p>
          <a:p>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CRÊPES FARCIES AUX ÉPINARDS</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Pâte</a:t>
            </a:r>
            <a:r>
              <a:rPr lang="fr-FR" sz="800" u="sng"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- 125 </a:t>
            </a:r>
            <a:r>
              <a:rPr lang="fr-FR" sz="800" dirty="0" smtClean="0">
                <a:latin typeface="Arial" pitchFamily="34" charset="0"/>
                <a:cs typeface="Arial" pitchFamily="34" charset="0"/>
              </a:rPr>
              <a:t>g de farine complète,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pincée de sel,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œuf battu, 30 cl de lait.</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Garniture</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- 350 </a:t>
            </a:r>
            <a:r>
              <a:rPr lang="fr-FR" sz="800" dirty="0" smtClean="0">
                <a:latin typeface="Arial" pitchFamily="34" charset="0"/>
                <a:cs typeface="Arial" pitchFamily="34" charset="0"/>
              </a:rPr>
              <a:t>g d’épinards cuits,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175 g de ricotta,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2 c. à s. de parmesan râpé,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1 œuf, sel et poivre, muscade râpée.</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Sauce</a:t>
            </a:r>
            <a:r>
              <a:rPr lang="fr-FR" sz="800" dirty="0" smtClean="0">
                <a:latin typeface="Arial" pitchFamily="34" charset="0"/>
                <a:cs typeface="Arial" pitchFamily="34" charset="0"/>
              </a:rPr>
              <a:t> : 	</a:t>
            </a:r>
            <a:r>
              <a:rPr lang="fr-FR" sz="800" dirty="0" smtClean="0">
                <a:latin typeface="Arial" pitchFamily="34" charset="0"/>
                <a:cs typeface="Arial" pitchFamily="34" charset="0"/>
              </a:rPr>
              <a:t>- 2 </a:t>
            </a:r>
            <a:r>
              <a:rPr lang="fr-FR" sz="800" dirty="0" smtClean="0">
                <a:latin typeface="Arial" pitchFamily="34" charset="0"/>
                <a:cs typeface="Arial" pitchFamily="34" charset="0"/>
              </a:rPr>
              <a:t>c. à s. d’huile, </a:t>
            </a:r>
          </a:p>
          <a:p>
            <a:pPr>
              <a:buNone/>
            </a:pPr>
            <a:r>
              <a:rPr lang="fr-FR" sz="800" dirty="0" smtClean="0">
                <a:latin typeface="Arial" pitchFamily="34" charset="0"/>
                <a:cs typeface="Arial" pitchFamily="34" charset="0"/>
              </a:rPr>
              <a:t>		- 2 </a:t>
            </a:r>
            <a:r>
              <a:rPr lang="fr-FR" sz="800" dirty="0" smtClean="0">
                <a:latin typeface="Arial" pitchFamily="34" charset="0"/>
                <a:cs typeface="Arial" pitchFamily="34" charset="0"/>
              </a:rPr>
              <a:t>c. à s. de farine, </a:t>
            </a:r>
          </a:p>
          <a:p>
            <a:pPr>
              <a:buNone/>
            </a:pPr>
            <a:r>
              <a:rPr lang="fr-FR" sz="800" dirty="0" smtClean="0">
                <a:latin typeface="Arial" pitchFamily="34" charset="0"/>
                <a:cs typeface="Arial" pitchFamily="34" charset="0"/>
              </a:rPr>
              <a:t>		- 30 </a:t>
            </a:r>
            <a:r>
              <a:rPr lang="fr-FR" sz="800" dirty="0" smtClean="0">
                <a:latin typeface="Arial" pitchFamily="34" charset="0"/>
                <a:cs typeface="Arial" pitchFamily="34" charset="0"/>
              </a:rPr>
              <a:t>cl de lait, </a:t>
            </a:r>
          </a:p>
          <a:p>
            <a:pPr>
              <a:buNone/>
            </a:pPr>
            <a:r>
              <a:rPr lang="fr-FR" sz="800" dirty="0" smtClean="0">
                <a:latin typeface="Arial" pitchFamily="34" charset="0"/>
                <a:cs typeface="Arial" pitchFamily="34" charset="0"/>
              </a:rPr>
              <a:t>		- 500 </a:t>
            </a:r>
            <a:r>
              <a:rPr lang="fr-FR" sz="800" dirty="0" smtClean="0">
                <a:latin typeface="Arial" pitchFamily="34" charset="0"/>
                <a:cs typeface="Arial" pitchFamily="34" charset="0"/>
              </a:rPr>
              <a:t>g de gruyère râpé.</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Pour </a:t>
            </a:r>
            <a:r>
              <a:rPr lang="fr-FR" sz="800" u="sng" dirty="0" smtClean="0">
                <a:latin typeface="Arial" pitchFamily="34" charset="0"/>
                <a:cs typeface="Arial" pitchFamily="34" charset="0"/>
              </a:rPr>
              <a:t>finir</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s. de parmesan râpé,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s. de chapelure.</a:t>
            </a:r>
          </a:p>
          <a:p>
            <a:pPr>
              <a:buNone/>
            </a:pPr>
            <a:r>
              <a:rPr lang="fr-FR" sz="800" dirty="0" smtClean="0">
                <a:latin typeface="Arial" pitchFamily="34" charset="0"/>
                <a:cs typeface="Arial" pitchFamily="34" charset="0"/>
              </a:rPr>
              <a:t>	Préparez </a:t>
            </a:r>
            <a:r>
              <a:rPr lang="fr-FR" sz="800" dirty="0" smtClean="0">
                <a:latin typeface="Arial" pitchFamily="34" charset="0"/>
                <a:cs typeface="Arial" pitchFamily="34" charset="0"/>
              </a:rPr>
              <a:t>les crêpes.</a:t>
            </a:r>
          </a:p>
          <a:p>
            <a:pPr>
              <a:buNone/>
            </a:pPr>
            <a:r>
              <a:rPr lang="fr-FR" sz="800" dirty="0" smtClean="0">
                <a:latin typeface="Arial" pitchFamily="34" charset="0"/>
                <a:cs typeface="Arial" pitchFamily="34" charset="0"/>
              </a:rPr>
              <a:t>	Faites </a:t>
            </a:r>
            <a:r>
              <a:rPr lang="fr-FR" sz="800" dirty="0" smtClean="0">
                <a:latin typeface="Arial" pitchFamily="34" charset="0"/>
                <a:cs typeface="Arial" pitchFamily="34" charset="0"/>
              </a:rPr>
              <a:t>chauffer doucement les épinards dans une casserole. Laisser cuire 2 minutes, puis retirez le jus. Battez-les avec les fromages, l’œuf, salez, poivrez et ajouter la muscade.</a:t>
            </a:r>
          </a:p>
          <a:p>
            <a:pPr>
              <a:buNone/>
            </a:pPr>
            <a:r>
              <a:rPr lang="fr-FR" sz="800" dirty="0" smtClean="0">
                <a:latin typeface="Arial" pitchFamily="34" charset="0"/>
                <a:cs typeface="Arial" pitchFamily="34" charset="0"/>
              </a:rPr>
              <a:t>	Répartissez </a:t>
            </a:r>
            <a:r>
              <a:rPr lang="fr-FR" sz="800" dirty="0" smtClean="0">
                <a:latin typeface="Arial" pitchFamily="34" charset="0"/>
                <a:cs typeface="Arial" pitchFamily="34" charset="0"/>
              </a:rPr>
              <a:t>ce mélange sur les crêpes, roulez-les et mettez-les dans un plat à four huilé.</a:t>
            </a:r>
          </a:p>
          <a:p>
            <a:pPr>
              <a:buNone/>
            </a:pPr>
            <a:r>
              <a:rPr lang="fr-FR" sz="800" dirty="0" smtClean="0">
                <a:latin typeface="Arial" pitchFamily="34" charset="0"/>
                <a:cs typeface="Arial" pitchFamily="34" charset="0"/>
              </a:rPr>
              <a:t>	Pour </a:t>
            </a:r>
            <a:r>
              <a:rPr lang="fr-FR" sz="800" dirty="0" smtClean="0">
                <a:latin typeface="Arial" pitchFamily="34" charset="0"/>
                <a:cs typeface="Arial" pitchFamily="34" charset="0"/>
              </a:rPr>
              <a:t>la sauce, faites chauffer l’huile dans une casserole, ajoutez </a:t>
            </a:r>
            <a:r>
              <a:rPr lang="fr-FR" sz="800" dirty="0" smtClean="0">
                <a:latin typeface="Arial" pitchFamily="34" charset="0"/>
                <a:cs typeface="Arial" pitchFamily="34" charset="0"/>
              </a:rPr>
              <a:t>la farine </a:t>
            </a:r>
            <a:r>
              <a:rPr lang="fr-FR" sz="800" dirty="0" smtClean="0">
                <a:latin typeface="Arial" pitchFamily="34" charset="0"/>
                <a:cs typeface="Arial" pitchFamily="34" charset="0"/>
              </a:rPr>
              <a:t>hors du feu et incorporez le lait. Portez à ébullition et tournez jusqu’à ce que cela épaississe. Hors du feu, ajoutez le fromage.</a:t>
            </a:r>
            <a:br>
              <a:rPr lang="fr-FR" sz="800" dirty="0" smtClean="0">
                <a:latin typeface="Arial" pitchFamily="34" charset="0"/>
                <a:cs typeface="Arial" pitchFamily="34" charset="0"/>
              </a:rPr>
            </a:br>
            <a:r>
              <a:rPr lang="fr-FR" sz="800" dirty="0" smtClean="0">
                <a:latin typeface="Arial" pitchFamily="34" charset="0"/>
                <a:cs typeface="Arial" pitchFamily="34" charset="0"/>
              </a:rPr>
              <a:t>Versez sur les crêpes, saupoudrez de parmesan et de chapelure, et faites cuire 15 à 20 minutes au four (190°).</a:t>
            </a:r>
          </a:p>
          <a:p>
            <a:endParaRPr lang="fr-FR" sz="800" dirty="0">
              <a:latin typeface="Arial" pitchFamily="34" charset="0"/>
              <a:cs typeface="Arial" pitchFamily="34" charset="0"/>
            </a:endParaRPr>
          </a:p>
        </p:txBody>
      </p:sp>
      <p:pic>
        <p:nvPicPr>
          <p:cNvPr id="9" name="Picture 5" descr="http://t2.gstatic.com/images?q=tbn:ANd9GcQEMcsuKJMzdGnagunjTm2dVhKduA-0soKLZT6shA1PngYWJt58KA"/>
          <p:cNvPicPr>
            <a:picLocks noChangeAspect="1" noChangeArrowheads="1"/>
          </p:cNvPicPr>
          <p:nvPr/>
        </p:nvPicPr>
        <p:blipFill>
          <a:blip r:embed="rId4" cstate="print"/>
          <a:srcRect/>
          <a:stretch>
            <a:fillRect/>
          </a:stretch>
        </p:blipFill>
        <p:spPr bwMode="auto">
          <a:xfrm>
            <a:off x="5580112" y="332656"/>
            <a:ext cx="1152000" cy="1152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ÉPINARDS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ÉPINARDS AU ROQUEFORT</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- 250g </a:t>
            </a:r>
            <a:r>
              <a:rPr lang="fr-FR" sz="800" dirty="0" smtClean="0">
                <a:latin typeface="Arial" pitchFamily="34" charset="0"/>
                <a:cs typeface="Arial" pitchFamily="34" charset="0"/>
              </a:rPr>
              <a:t>de jeunes épinards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- 50 </a:t>
            </a:r>
            <a:r>
              <a:rPr lang="fr-FR" sz="800" dirty="0" smtClean="0">
                <a:latin typeface="Arial" pitchFamily="34" charset="0"/>
                <a:cs typeface="Arial" pitchFamily="34" charset="0"/>
              </a:rPr>
              <a:t>g de cerneaux de noix, hachés gros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- 25 </a:t>
            </a:r>
            <a:r>
              <a:rPr lang="fr-FR" sz="800" dirty="0" smtClean="0">
                <a:latin typeface="Arial" pitchFamily="34" charset="0"/>
                <a:cs typeface="Arial" pitchFamily="34" charset="0"/>
              </a:rPr>
              <a:t>cl de </a:t>
            </a:r>
            <a:r>
              <a:rPr lang="fr-FR" sz="800" u="sng" dirty="0" smtClean="0">
                <a:latin typeface="Arial" pitchFamily="34" charset="0"/>
                <a:cs typeface="Arial" pitchFamily="34" charset="0"/>
              </a:rPr>
              <a:t>sauce au roquefort</a:t>
            </a:r>
            <a:r>
              <a:rPr lang="fr-FR" sz="800" dirty="0" smtClean="0">
                <a:latin typeface="Arial" pitchFamily="34" charset="0"/>
                <a:cs typeface="Arial" pitchFamily="34" charset="0"/>
              </a:rPr>
              <a:t> : 	</a:t>
            </a:r>
          </a:p>
          <a:p>
            <a:pPr>
              <a:buNone/>
            </a:pPr>
            <a:r>
              <a:rPr lang="fr-FR" sz="800" dirty="0" smtClean="0">
                <a:latin typeface="Arial" pitchFamily="34" charset="0"/>
                <a:cs typeface="Arial" pitchFamily="34" charset="0"/>
              </a:rPr>
              <a:t>			- 50 </a:t>
            </a:r>
            <a:r>
              <a:rPr lang="fr-FR" sz="800" dirty="0" smtClean="0">
                <a:latin typeface="Arial" pitchFamily="34" charset="0"/>
                <a:cs typeface="Arial" pitchFamily="34" charset="0"/>
              </a:rPr>
              <a:t>g de roquefort,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- 15 </a:t>
            </a:r>
            <a:r>
              <a:rPr lang="fr-FR" sz="800" dirty="0" smtClean="0">
                <a:latin typeface="Arial" pitchFamily="34" charset="0"/>
                <a:cs typeface="Arial" pitchFamily="34" charset="0"/>
              </a:rPr>
              <a:t>cl de crème fraîche,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c. à s. de ciboulette hachée, </a:t>
            </a:r>
          </a:p>
          <a:p>
            <a:pPr>
              <a:buNone/>
            </a:pPr>
            <a:r>
              <a:rPr lang="fr-FR" sz="800" dirty="0" smtClean="0">
                <a:latin typeface="Arial" pitchFamily="34" charset="0"/>
                <a:cs typeface="Arial" pitchFamily="34" charset="0"/>
              </a:rPr>
              <a:t>			- Sel </a:t>
            </a:r>
            <a:r>
              <a:rPr lang="fr-FR" sz="800" dirty="0" smtClean="0">
                <a:latin typeface="Arial" pitchFamily="34" charset="0"/>
                <a:cs typeface="Arial" pitchFamily="34" charset="0"/>
              </a:rPr>
              <a:t>et poivre.</a:t>
            </a:r>
          </a:p>
          <a:p>
            <a:pPr>
              <a:buNone/>
            </a:pPr>
            <a:r>
              <a:rPr lang="fr-FR" sz="800" dirty="0" smtClean="0">
                <a:latin typeface="Arial" pitchFamily="34" charset="0"/>
                <a:cs typeface="Arial" pitchFamily="34" charset="0"/>
              </a:rPr>
              <a:t>	Écrasez </a:t>
            </a:r>
            <a:r>
              <a:rPr lang="fr-FR" sz="800" dirty="0" smtClean="0">
                <a:latin typeface="Arial" pitchFamily="34" charset="0"/>
                <a:cs typeface="Arial" pitchFamily="34" charset="0"/>
              </a:rPr>
              <a:t>le fromage et incorporez la crème afin d’obtenir une préparation onctueuse. Ajoutez la ciboulette : salez et poivrez. Conservez au frais.</a:t>
            </a:r>
          </a:p>
          <a:p>
            <a:pPr>
              <a:buNone/>
            </a:pPr>
            <a:r>
              <a:rPr lang="fr-FR" sz="800" dirty="0" smtClean="0">
                <a:latin typeface="Arial" pitchFamily="34" charset="0"/>
                <a:cs typeface="Arial" pitchFamily="34" charset="0"/>
              </a:rPr>
              <a:t>	Équeutez </a:t>
            </a:r>
            <a:r>
              <a:rPr lang="fr-FR" sz="800" dirty="0" smtClean="0">
                <a:latin typeface="Arial" pitchFamily="34" charset="0"/>
                <a:cs typeface="Arial" pitchFamily="34" charset="0"/>
              </a:rPr>
              <a:t>les épinards, lavez-les et épongez-les. </a:t>
            </a:r>
            <a:r>
              <a:rPr lang="fr-FR" sz="800" dirty="0" smtClean="0">
                <a:latin typeface="Arial" pitchFamily="34" charset="0"/>
                <a:cs typeface="Arial" pitchFamily="34" charset="0"/>
              </a:rPr>
              <a:t>Fragmentez-les, mettez-les </a:t>
            </a:r>
            <a:r>
              <a:rPr lang="fr-FR" sz="800" dirty="0" smtClean="0">
                <a:latin typeface="Arial" pitchFamily="34" charset="0"/>
                <a:cs typeface="Arial" pitchFamily="34" charset="0"/>
              </a:rPr>
              <a:t>dans un saladier avec les noix et la sauce, puis remuez bien avant de servir</a:t>
            </a:r>
            <a:r>
              <a:rPr lang="fr-FR" sz="800" dirty="0" smtClean="0">
                <a:latin typeface="Arial" pitchFamily="34" charset="0"/>
                <a:cs typeface="Arial" pitchFamily="34" charset="0"/>
              </a:rPr>
              <a:t>.</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CANNELLONIS D’ÉPINARD ET DE MAQUEREAUX</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- 175 </a:t>
            </a:r>
            <a:r>
              <a:rPr lang="fr-FR" sz="800" dirty="0" smtClean="0">
                <a:latin typeface="Arial" pitchFamily="34" charset="0"/>
                <a:cs typeface="Arial" pitchFamily="34" charset="0"/>
              </a:rPr>
              <a:t>g de maquereaux fumés émiettés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- 100 </a:t>
            </a:r>
            <a:r>
              <a:rPr lang="fr-FR" sz="800" dirty="0" smtClean="0">
                <a:latin typeface="Arial" pitchFamily="34" charset="0"/>
                <a:cs typeface="Arial" pitchFamily="34" charset="0"/>
              </a:rPr>
              <a:t>g de fromage blanc non lissé</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- 125 </a:t>
            </a:r>
            <a:r>
              <a:rPr lang="fr-FR" sz="800" dirty="0" smtClean="0">
                <a:latin typeface="Arial" pitchFamily="34" charset="0"/>
                <a:cs typeface="Arial" pitchFamily="34" charset="0"/>
              </a:rPr>
              <a:t>g d’épinards cuits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Sel </a:t>
            </a:r>
            <a:r>
              <a:rPr lang="fr-FR" sz="800" dirty="0" smtClean="0">
                <a:latin typeface="Arial" pitchFamily="34" charset="0"/>
                <a:cs typeface="Arial" pitchFamily="34" charset="0"/>
              </a:rPr>
              <a:t>et poivre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- 8 </a:t>
            </a:r>
            <a:r>
              <a:rPr lang="fr-FR" sz="800" dirty="0" smtClean="0">
                <a:latin typeface="Arial" pitchFamily="34" charset="0"/>
                <a:cs typeface="Arial" pitchFamily="34" charset="0"/>
              </a:rPr>
              <a:t>cannellonis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- 30 </a:t>
            </a:r>
            <a:r>
              <a:rPr lang="fr-FR" sz="800" dirty="0" smtClean="0">
                <a:latin typeface="Arial" pitchFamily="34" charset="0"/>
                <a:cs typeface="Arial" pitchFamily="34" charset="0"/>
              </a:rPr>
              <a:t>cl de sauce tomate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- 2 </a:t>
            </a:r>
            <a:r>
              <a:rPr lang="fr-FR" sz="800" dirty="0" smtClean="0">
                <a:latin typeface="Arial" pitchFamily="34" charset="0"/>
                <a:cs typeface="Arial" pitchFamily="34" charset="0"/>
              </a:rPr>
              <a:t>cuillères à soupe de parmesan râpé</a:t>
            </a:r>
          </a:p>
          <a:p>
            <a:pPr>
              <a:buNone/>
            </a:pPr>
            <a:r>
              <a:rPr lang="fr-FR" sz="800" dirty="0" smtClean="0">
                <a:latin typeface="Arial" pitchFamily="34" charset="0"/>
                <a:cs typeface="Arial" pitchFamily="34" charset="0"/>
              </a:rPr>
              <a:t>	Mélanger </a:t>
            </a:r>
            <a:r>
              <a:rPr lang="fr-FR" sz="800" dirty="0" smtClean="0">
                <a:latin typeface="Arial" pitchFamily="34" charset="0"/>
                <a:cs typeface="Arial" pitchFamily="34" charset="0"/>
              </a:rPr>
              <a:t>le poisson, le fromage, les épinards, salez, poivrez, répartissez dans les cannellonis et posez-les dans un plat à four. Versez dessus la sauce tomate, saupoudrez de fromage.</a:t>
            </a:r>
          </a:p>
          <a:p>
            <a:pPr>
              <a:buNone/>
            </a:pPr>
            <a:r>
              <a:rPr lang="fr-FR" sz="800" dirty="0" smtClean="0">
                <a:latin typeface="Arial" pitchFamily="34" charset="0"/>
                <a:cs typeface="Arial" pitchFamily="34" charset="0"/>
              </a:rPr>
              <a:t>	Faites </a:t>
            </a:r>
            <a:r>
              <a:rPr lang="fr-FR" sz="800" dirty="0" smtClean="0">
                <a:latin typeface="Arial" pitchFamily="34" charset="0"/>
                <a:cs typeface="Arial" pitchFamily="34" charset="0"/>
              </a:rPr>
              <a:t>cuire 15-20 minutes au four (180°).</a:t>
            </a:r>
          </a:p>
          <a:p>
            <a:pPr>
              <a:buNone/>
            </a:pPr>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FEUILLETÉS AUX ÉPINARDS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Pour</a:t>
            </a:r>
            <a:r>
              <a:rPr lang="fr-FR" sz="800" dirty="0" smtClean="0">
                <a:latin typeface="Arial" pitchFamily="34" charset="0"/>
                <a:cs typeface="Arial" pitchFamily="34" charset="0"/>
              </a:rPr>
              <a:t> : 6 personnes </a:t>
            </a:r>
            <a:r>
              <a:rPr lang="fr-FR" sz="800" dirty="0" smtClean="0">
                <a:latin typeface="Arial" pitchFamily="34" charset="0"/>
                <a:cs typeface="Arial" pitchFamily="34" charset="0"/>
              </a:rPr>
              <a:t>	Préparation</a:t>
            </a:r>
            <a:r>
              <a:rPr lang="fr-FR" sz="800" dirty="0" smtClean="0">
                <a:latin typeface="Arial" pitchFamily="34" charset="0"/>
                <a:cs typeface="Arial" pitchFamily="34" charset="0"/>
              </a:rPr>
              <a:t> : 30 minutes </a:t>
            </a:r>
          </a:p>
          <a:p>
            <a:pPr>
              <a:buNone/>
            </a:pPr>
            <a:r>
              <a:rPr lang="fr-FR" sz="800" dirty="0" smtClean="0">
                <a:latin typeface="Arial" pitchFamily="34" charset="0"/>
                <a:cs typeface="Arial" pitchFamily="34" charset="0"/>
              </a:rPr>
              <a:t>	Cuisson</a:t>
            </a:r>
            <a:r>
              <a:rPr lang="fr-FR" sz="800" dirty="0" smtClean="0">
                <a:latin typeface="Arial" pitchFamily="34" charset="0"/>
                <a:cs typeface="Arial" pitchFamily="34" charset="0"/>
              </a:rPr>
              <a:t> : environ 20 minutes    TH.6</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- 750 </a:t>
            </a:r>
            <a:r>
              <a:rPr lang="fr-FR" sz="800" dirty="0" smtClean="0">
                <a:latin typeface="Arial" pitchFamily="34" charset="0"/>
                <a:cs typeface="Arial" pitchFamily="34" charset="0"/>
              </a:rPr>
              <a:t>g de pâte feuilletée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- 500 </a:t>
            </a:r>
            <a:r>
              <a:rPr lang="fr-FR" sz="800" dirty="0" smtClean="0">
                <a:latin typeface="Arial" pitchFamily="34" charset="0"/>
                <a:cs typeface="Arial" pitchFamily="34" charset="0"/>
              </a:rPr>
              <a:t>g d’épinard cuits et hachés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- 2 </a:t>
            </a:r>
            <a:r>
              <a:rPr lang="fr-FR" sz="800" dirty="0" smtClean="0">
                <a:latin typeface="Arial" pitchFamily="34" charset="0"/>
                <a:cs typeface="Arial" pitchFamily="34" charset="0"/>
              </a:rPr>
              <a:t>œufs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- 150 </a:t>
            </a:r>
            <a:r>
              <a:rPr lang="fr-FR" sz="800" dirty="0" smtClean="0">
                <a:latin typeface="Arial" pitchFamily="34" charset="0"/>
                <a:cs typeface="Arial" pitchFamily="34" charset="0"/>
              </a:rPr>
              <a:t>g de fromage frais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- 50 </a:t>
            </a:r>
            <a:r>
              <a:rPr lang="fr-FR" sz="800" dirty="0" smtClean="0">
                <a:latin typeface="Arial" pitchFamily="34" charset="0"/>
                <a:cs typeface="Arial" pitchFamily="34" charset="0"/>
              </a:rPr>
              <a:t>g de fromage râpé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½ </a:t>
            </a:r>
            <a:r>
              <a:rPr lang="fr-FR" sz="800" dirty="0" smtClean="0">
                <a:latin typeface="Arial" pitchFamily="34" charset="0"/>
                <a:cs typeface="Arial" pitchFamily="34" charset="0"/>
              </a:rPr>
              <a:t>cuillère à café de  muscade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Sel</a:t>
            </a:r>
            <a:r>
              <a:rPr lang="fr-FR" sz="800" dirty="0" smtClean="0">
                <a:latin typeface="Arial" pitchFamily="34" charset="0"/>
                <a:cs typeface="Arial" pitchFamily="34" charset="0"/>
              </a:rPr>
              <a:t>, poivre </a:t>
            </a:r>
          </a:p>
          <a:p>
            <a:pPr>
              <a:buNone/>
            </a:pPr>
            <a:r>
              <a:rPr lang="fr-FR" sz="800" dirty="0" smtClean="0">
                <a:latin typeface="Arial" pitchFamily="34" charset="0"/>
                <a:cs typeface="Arial" pitchFamily="34" charset="0"/>
              </a:rPr>
              <a:t>	Farce</a:t>
            </a:r>
            <a:r>
              <a:rPr lang="fr-FR" sz="800" dirty="0" smtClean="0">
                <a:latin typeface="Arial" pitchFamily="34" charset="0"/>
                <a:cs typeface="Arial" pitchFamily="34" charset="0"/>
              </a:rPr>
              <a:t> : Faire bouillir les épinards. Bien les égoutter. Les hacher. </a:t>
            </a:r>
          </a:p>
          <a:p>
            <a:pPr>
              <a:buNone/>
            </a:pPr>
            <a:r>
              <a:rPr lang="fr-FR" sz="800" dirty="0" smtClean="0">
                <a:latin typeface="Arial" pitchFamily="34" charset="0"/>
                <a:cs typeface="Arial" pitchFamily="34" charset="0"/>
              </a:rPr>
              <a:t>	Battre </a:t>
            </a:r>
            <a:r>
              <a:rPr lang="fr-FR" sz="800" dirty="0" smtClean="0">
                <a:latin typeface="Arial" pitchFamily="34" charset="0"/>
                <a:cs typeface="Arial" pitchFamily="34" charset="0"/>
              </a:rPr>
              <a:t>les œufs dans un grand bol, y ajouter le fromage frais écrasé à la fourchette, le fromage râpé, la noix de muscade. </a:t>
            </a:r>
          </a:p>
          <a:p>
            <a:pPr>
              <a:buNone/>
            </a:pPr>
            <a:r>
              <a:rPr lang="fr-FR" sz="800" dirty="0" smtClean="0">
                <a:latin typeface="Arial" pitchFamily="34" charset="0"/>
                <a:cs typeface="Arial" pitchFamily="34" charset="0"/>
              </a:rPr>
              <a:t>	Saler</a:t>
            </a:r>
            <a:r>
              <a:rPr lang="fr-FR" sz="800" dirty="0" smtClean="0">
                <a:latin typeface="Arial" pitchFamily="34" charset="0"/>
                <a:cs typeface="Arial" pitchFamily="34" charset="0"/>
              </a:rPr>
              <a:t>, poivrer, y ajouter les épinards en malaxant bien. </a:t>
            </a:r>
          </a:p>
          <a:p>
            <a:pPr>
              <a:buNone/>
            </a:pPr>
            <a:r>
              <a:rPr lang="fr-FR" sz="800" dirty="0" smtClean="0">
                <a:latin typeface="Arial" pitchFamily="34" charset="0"/>
                <a:cs typeface="Arial" pitchFamily="34" charset="0"/>
              </a:rPr>
              <a:t>	Préchauffer </a:t>
            </a:r>
            <a:r>
              <a:rPr lang="fr-FR" sz="800" dirty="0" smtClean="0">
                <a:latin typeface="Arial" pitchFamily="34" charset="0"/>
                <a:cs typeface="Arial" pitchFamily="34" charset="0"/>
              </a:rPr>
              <a:t>le four sur moyen. </a:t>
            </a:r>
          </a:p>
          <a:p>
            <a:pPr>
              <a:buNone/>
            </a:pPr>
            <a:r>
              <a:rPr lang="fr-FR" sz="800" dirty="0" smtClean="0">
                <a:latin typeface="Arial" pitchFamily="34" charset="0"/>
                <a:cs typeface="Arial" pitchFamily="34" charset="0"/>
              </a:rPr>
              <a:t>	Étaler </a:t>
            </a:r>
            <a:r>
              <a:rPr lang="fr-FR" sz="800" dirty="0" smtClean="0">
                <a:latin typeface="Arial" pitchFamily="34" charset="0"/>
                <a:cs typeface="Arial" pitchFamily="34" charset="0"/>
              </a:rPr>
              <a:t>la pâte en longueur sur la planche et y découper 24 petits rectangles. </a:t>
            </a:r>
          </a:p>
          <a:p>
            <a:pPr>
              <a:buNone/>
            </a:pPr>
            <a:r>
              <a:rPr lang="fr-FR" sz="800" dirty="0" smtClean="0">
                <a:latin typeface="Arial" pitchFamily="34" charset="0"/>
                <a:cs typeface="Arial" pitchFamily="34" charset="0"/>
              </a:rPr>
              <a:t>	Poser </a:t>
            </a:r>
            <a:r>
              <a:rPr lang="fr-FR" sz="800" dirty="0" smtClean="0">
                <a:latin typeface="Arial" pitchFamily="34" charset="0"/>
                <a:cs typeface="Arial" pitchFamily="34" charset="0"/>
              </a:rPr>
              <a:t>une cuillère à dessert de farce sur une moitié de rectangle, replier l’autre côté et souder à l’eau. </a:t>
            </a:r>
          </a:p>
          <a:p>
            <a:pPr>
              <a:buNone/>
            </a:pPr>
            <a:r>
              <a:rPr lang="fr-FR" sz="800" dirty="0" smtClean="0">
                <a:latin typeface="Arial" pitchFamily="34" charset="0"/>
                <a:cs typeface="Arial" pitchFamily="34" charset="0"/>
              </a:rPr>
              <a:t>	Pincer </a:t>
            </a:r>
            <a:r>
              <a:rPr lang="fr-FR" sz="800" dirty="0" smtClean="0">
                <a:latin typeface="Arial" pitchFamily="34" charset="0"/>
                <a:cs typeface="Arial" pitchFamily="34" charset="0"/>
              </a:rPr>
              <a:t>les bords pour bien enfermer la farce. </a:t>
            </a:r>
          </a:p>
          <a:p>
            <a:pPr>
              <a:buNone/>
            </a:pPr>
            <a:r>
              <a:rPr lang="fr-FR" sz="800" dirty="0" smtClean="0">
                <a:latin typeface="Arial" pitchFamily="34" charset="0"/>
                <a:cs typeface="Arial" pitchFamily="34" charset="0"/>
              </a:rPr>
              <a:t>	Dorer </a:t>
            </a:r>
            <a:r>
              <a:rPr lang="fr-FR" sz="800" dirty="0" smtClean="0">
                <a:latin typeface="Arial" pitchFamily="34" charset="0"/>
                <a:cs typeface="Arial" pitchFamily="34" charset="0"/>
              </a:rPr>
              <a:t>à l’œuf battu. </a:t>
            </a:r>
          </a:p>
          <a:p>
            <a:pPr>
              <a:buNone/>
            </a:pPr>
            <a:r>
              <a:rPr lang="fr-FR" sz="800" dirty="0" smtClean="0">
                <a:latin typeface="Arial" pitchFamily="34" charset="0"/>
                <a:cs typeface="Arial" pitchFamily="34" charset="0"/>
              </a:rPr>
              <a:t>	Cuire </a:t>
            </a:r>
            <a:r>
              <a:rPr lang="fr-FR" sz="800" dirty="0" smtClean="0">
                <a:latin typeface="Arial" pitchFamily="34" charset="0"/>
                <a:cs typeface="Arial" pitchFamily="34" charset="0"/>
              </a:rPr>
              <a:t>environ 15 à 20 minutes (jusqu’à obtention d'une belle teinte dorée) </a:t>
            </a:r>
          </a:p>
          <a:p>
            <a:pPr>
              <a:buNone/>
            </a:pPr>
            <a:r>
              <a:rPr lang="fr-FR" sz="800" b="1" dirty="0" smtClean="0">
                <a:latin typeface="Arial" pitchFamily="34" charset="0"/>
                <a:cs typeface="Arial" pitchFamily="34" charset="0"/>
              </a:rPr>
              <a:t>	Variante</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Déposer la farce sur la pâte étalée en longueur. </a:t>
            </a:r>
          </a:p>
          <a:p>
            <a:pPr>
              <a:buNone/>
            </a:pPr>
            <a:r>
              <a:rPr lang="fr-FR" sz="800" dirty="0" smtClean="0">
                <a:latin typeface="Arial" pitchFamily="34" charset="0"/>
                <a:cs typeface="Arial" pitchFamily="34" charset="0"/>
              </a:rPr>
              <a:t>	Rouler </a:t>
            </a:r>
            <a:r>
              <a:rPr lang="fr-FR" sz="800" dirty="0" smtClean="0">
                <a:latin typeface="Arial" pitchFamily="34" charset="0"/>
                <a:cs typeface="Arial" pitchFamily="34" charset="0"/>
              </a:rPr>
              <a:t>le tout (comme pour faire un biscuit roulé), souder les bords, dorer et enfourner. </a:t>
            </a:r>
          </a:p>
          <a:p>
            <a:pPr>
              <a:buNone/>
            </a:pPr>
            <a:r>
              <a:rPr lang="fr-FR" sz="800" dirty="0" smtClean="0">
                <a:latin typeface="Arial" pitchFamily="34" charset="0"/>
                <a:cs typeface="Arial" pitchFamily="34" charset="0"/>
              </a:rPr>
              <a:t>	Suggestion</a:t>
            </a:r>
            <a:r>
              <a:rPr lang="fr-FR" sz="800" dirty="0" smtClean="0">
                <a:latin typeface="Arial" pitchFamily="34" charset="0"/>
                <a:cs typeface="Arial" pitchFamily="34" charset="0"/>
              </a:rPr>
              <a:t> : servir accompagné d’une belle </a:t>
            </a:r>
            <a:r>
              <a:rPr lang="fr-FR" sz="800" dirty="0" smtClean="0">
                <a:latin typeface="Arial" pitchFamily="34" charset="0"/>
                <a:cs typeface="Arial" pitchFamily="34" charset="0"/>
              </a:rPr>
              <a:t>salade.</a:t>
            </a:r>
            <a:endParaRPr lang="fr-FR" sz="800" dirty="0">
              <a:latin typeface="Arial" pitchFamily="34" charset="0"/>
              <a:cs typeface="Arial" pitchFamily="34" charset="0"/>
            </a:endParaRPr>
          </a:p>
        </p:txBody>
      </p:sp>
      <p:pic>
        <p:nvPicPr>
          <p:cNvPr id="9" name="Picture 5" descr="http://t2.gstatic.com/images?q=tbn:ANd9GcQEMcsuKJMzdGnagunjTm2dVhKduA-0soKLZT6shA1PngYWJt58KA"/>
          <p:cNvPicPr>
            <a:picLocks noChangeAspect="1" noChangeArrowheads="1"/>
          </p:cNvPicPr>
          <p:nvPr/>
        </p:nvPicPr>
        <p:blipFill>
          <a:blip r:embed="rId4" cstate="print"/>
          <a:srcRect/>
          <a:stretch>
            <a:fillRect/>
          </a:stretch>
        </p:blipFill>
        <p:spPr bwMode="auto">
          <a:xfrm>
            <a:off x="5580112" y="332656"/>
            <a:ext cx="1152000" cy="115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ÉPINARDS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SALADE DE POUSSES D’ÉPINARD ET ŒUFS MIMOSA AU BACON</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a:t>
            </a:r>
            <a:r>
              <a:rPr lang="fr-FR" sz="600" i="1" dirty="0" smtClean="0">
                <a:latin typeface="Arial" pitchFamily="34" charset="0"/>
                <a:cs typeface="Arial" pitchFamily="34" charset="0"/>
              </a:rPr>
              <a:t>de L’agenda 2011 des Jardins de Cocagne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- 500g de pousses d’épinards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- 6 œufs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- 12 petites tranches de bacon</a:t>
            </a:r>
          </a:p>
          <a:p>
            <a:pPr>
              <a:buNone/>
            </a:pPr>
            <a:r>
              <a:rPr lang="fr-FR" sz="800" dirty="0" smtClean="0">
                <a:latin typeface="Arial" pitchFamily="34" charset="0"/>
                <a:cs typeface="Arial" pitchFamily="34" charset="0"/>
              </a:rPr>
              <a:t>	Pour </a:t>
            </a:r>
            <a:r>
              <a:rPr lang="fr-FR" sz="800" dirty="0" smtClean="0">
                <a:latin typeface="Arial" pitchFamily="34" charset="0"/>
                <a:cs typeface="Arial" pitchFamily="34" charset="0"/>
              </a:rPr>
              <a:t>l’assaisonnement :	- ½ c. à c. de moutarde en grains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c. à s. de vinaigre balsamique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- 4 c. à s. d’huile d’olive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1 </a:t>
            </a:r>
            <a:r>
              <a:rPr lang="fr-FR" sz="800" dirty="0" smtClean="0">
                <a:latin typeface="Arial" pitchFamily="34" charset="0"/>
                <a:cs typeface="Arial" pitchFamily="34" charset="0"/>
              </a:rPr>
              <a:t>- Préparez l’assaisonnement. Pour les œufs, portez à ébullition une casserole d’eau. Salez l’eau pour empêcher les coquilles d’éclater.</a:t>
            </a:r>
          </a:p>
          <a:p>
            <a:pPr>
              <a:buNone/>
            </a:pPr>
            <a:r>
              <a:rPr lang="fr-FR" sz="800" dirty="0" smtClean="0">
                <a:latin typeface="Arial" pitchFamily="34" charset="0"/>
                <a:cs typeface="Arial" pitchFamily="34" charset="0"/>
              </a:rPr>
              <a:t>	2 </a:t>
            </a:r>
            <a:r>
              <a:rPr lang="fr-FR" sz="800" dirty="0" smtClean="0">
                <a:latin typeface="Arial" pitchFamily="34" charset="0"/>
                <a:cs typeface="Arial" pitchFamily="34" charset="0"/>
              </a:rPr>
              <a:t>- Préparez les pousses d’épinards. Ôtez les queues, puis lavez les feuilles dans plusieurs eaux. Essorez-les.</a:t>
            </a:r>
          </a:p>
          <a:p>
            <a:pPr>
              <a:buNone/>
            </a:pPr>
            <a:r>
              <a:rPr lang="fr-FR" sz="800" dirty="0" smtClean="0">
                <a:latin typeface="Arial" pitchFamily="34" charset="0"/>
                <a:cs typeface="Arial" pitchFamily="34" charset="0"/>
              </a:rPr>
              <a:t>	3 </a:t>
            </a:r>
            <a:r>
              <a:rPr lang="fr-FR" sz="800" dirty="0" smtClean="0">
                <a:latin typeface="Arial" pitchFamily="34" charset="0"/>
                <a:cs typeface="Arial" pitchFamily="34" charset="0"/>
              </a:rPr>
              <a:t>- Faites cuire les œufs durs 10 mn dans l’eau bouillante. Plongez-les ensuite dans de l’eau froide pour ôter les coquilles facilement. Coupez les œufs en petits morceaux ou mixez-les.</a:t>
            </a:r>
          </a:p>
          <a:p>
            <a:pPr>
              <a:buNone/>
            </a:pPr>
            <a:r>
              <a:rPr lang="fr-FR" sz="800" dirty="0" smtClean="0">
                <a:latin typeface="Arial" pitchFamily="34" charset="0"/>
                <a:cs typeface="Arial" pitchFamily="34" charset="0"/>
              </a:rPr>
              <a:t>	4 </a:t>
            </a:r>
            <a:r>
              <a:rPr lang="fr-FR" sz="800" dirty="0" smtClean="0">
                <a:latin typeface="Arial" pitchFamily="34" charset="0"/>
                <a:cs typeface="Arial" pitchFamily="34" charset="0"/>
              </a:rPr>
              <a:t>- Faites cuire les tranches de bacon dans une poêle chaude. Mixez-les aussitôt.</a:t>
            </a:r>
          </a:p>
          <a:p>
            <a:pPr>
              <a:buNone/>
            </a:pPr>
            <a:r>
              <a:rPr lang="fr-FR" sz="800" dirty="0" smtClean="0">
                <a:latin typeface="Arial" pitchFamily="34" charset="0"/>
                <a:cs typeface="Arial" pitchFamily="34" charset="0"/>
              </a:rPr>
              <a:t>	5 </a:t>
            </a:r>
            <a:r>
              <a:rPr lang="fr-FR" sz="800" dirty="0" smtClean="0">
                <a:latin typeface="Arial" pitchFamily="34" charset="0"/>
                <a:cs typeface="Arial" pitchFamily="34" charset="0"/>
              </a:rPr>
              <a:t>- Assaisonnez la salade. Répartissez-la dans les assiettes. Parsemez d’œufs et de bacon mixés. Servez rapidement.</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2.gstatic.com/images?q=tbn:ANd9GcQEMcsuKJMzdGnagunjTm2dVhKduA-0soKLZT6shA1PngYWJt58KA"/>
          <p:cNvPicPr>
            <a:picLocks noChangeAspect="1" noChangeArrowheads="1"/>
          </p:cNvPicPr>
          <p:nvPr/>
        </p:nvPicPr>
        <p:blipFill>
          <a:blip r:embed="rId4" cstate="print"/>
          <a:srcRect/>
          <a:stretch>
            <a:fillRect/>
          </a:stretch>
        </p:blipFill>
        <p:spPr bwMode="auto">
          <a:xfrm>
            <a:off x="5580112" y="332656"/>
            <a:ext cx="1152000" cy="1152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ÉPINARDS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2.gstatic.com/images?q=tbn:ANd9GcQEMcsuKJMzdGnagunjTm2dVhKduA-0soKLZT6shA1PngYWJt58KA"/>
          <p:cNvPicPr>
            <a:picLocks noChangeAspect="1" noChangeArrowheads="1"/>
          </p:cNvPicPr>
          <p:nvPr/>
        </p:nvPicPr>
        <p:blipFill>
          <a:blip r:embed="rId4" cstate="print"/>
          <a:srcRect/>
          <a:stretch>
            <a:fillRect/>
          </a:stretch>
        </p:blipFill>
        <p:spPr bwMode="auto">
          <a:xfrm>
            <a:off x="5580112" y="332656"/>
            <a:ext cx="1152000" cy="1152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1908</TotalTime>
  <Words>55</Words>
  <Application>Microsoft Office PowerPoint</Application>
  <PresentationFormat>Affichage à l'écran (4:3)</PresentationFormat>
  <Paragraphs>122</Paragraphs>
  <Slides>6</Slides>
  <Notes>5</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6</vt:i4>
      </vt:variant>
    </vt:vector>
  </HeadingPairs>
  <TitlesOfParts>
    <vt:vector size="9" baseType="lpstr">
      <vt:lpstr>Modèle - Bloc note</vt:lpstr>
      <vt:lpstr>Feuille Microsoft Office Excel</vt:lpstr>
      <vt:lpstr>Feuille de calcul</vt:lpstr>
      <vt:lpstr>  </vt:lpstr>
      <vt:lpstr>ÉPINARDS</vt:lpstr>
      <vt:lpstr>ÉPINARDS</vt:lpstr>
      <vt:lpstr>ÉPINARDS</vt:lpstr>
      <vt:lpstr>ÉPINARDS</vt:lpstr>
      <vt:lpstr>ÉPINARDS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47</cp:revision>
  <dcterms:created xsi:type="dcterms:W3CDTF">2011-06-13T09:41:35Z</dcterms:created>
  <dcterms:modified xsi:type="dcterms:W3CDTF">2012-06-28T13:27:14Z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