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0"/>
  </p:notesMasterIdLst>
  <p:handoutMasterIdLst>
    <p:handoutMasterId r:id="rId11"/>
  </p:handoutMasterIdLst>
  <p:sldIdLst>
    <p:sldId id="259" r:id="rId2"/>
    <p:sldId id="258" r:id="rId3"/>
    <p:sldId id="263" r:id="rId4"/>
    <p:sldId id="262" r:id="rId5"/>
    <p:sldId id="261" r:id="rId6"/>
    <p:sldId id="260" r:id="rId7"/>
    <p:sldId id="264" r:id="rId8"/>
    <p:sldId id="265" r:id="rId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4" autoAdjust="0"/>
    <p:restoredTop sz="90857" autoAdjust="0"/>
  </p:normalViewPr>
  <p:slideViewPr>
    <p:cSldViewPr>
      <p:cViewPr>
        <p:scale>
          <a:sx n="150" d="100"/>
          <a:sy n="150" d="100"/>
        </p:scale>
        <p:origin x="-78" y="17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28/06/2012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7" Type="http://schemas.openxmlformats.org/officeDocument/2006/relationships/image" Target="../media/image7.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NAVET</a:t>
            </a:r>
            <a:endParaRPr lang="fr-FR" dirty="0"/>
          </a:p>
        </p:txBody>
      </p:sp>
      <p:pic>
        <p:nvPicPr>
          <p:cNvPr id="1031" name="Picture 7" descr="http://t2.gstatic.com/images?q=tbn:ANd9GcSHVIuj2Gf5Ts_DeR1VBU21uduuBHwF856K55R-1QLZzaL1sfIX"/>
          <p:cNvPicPr>
            <a:picLocks noChangeAspect="1" noChangeArrowheads="1"/>
          </p:cNvPicPr>
          <p:nvPr/>
        </p:nvPicPr>
        <p:blipFill>
          <a:blip r:embed="rId6" cstate="print"/>
          <a:srcRect/>
          <a:stretch>
            <a:fillRect/>
          </a:stretch>
        </p:blipFill>
        <p:spPr bwMode="auto">
          <a:xfrm>
            <a:off x="3707904" y="404664"/>
            <a:ext cx="1622957" cy="1080000"/>
          </a:xfrm>
          <a:prstGeom prst="rect">
            <a:avLst/>
          </a:prstGeom>
          <a:noFill/>
        </p:spPr>
      </p:pic>
      <p:pic>
        <p:nvPicPr>
          <p:cNvPr id="1033" name="Picture 9" descr="http://t0.gstatic.com/images?q=tbn:ANd9GcR6gq6UD605rzfnJauLM57YumKwr2KOfA_YGsXs7wjyFC7PNREh"/>
          <p:cNvPicPr>
            <a:picLocks noChangeAspect="1" noChangeArrowheads="1"/>
          </p:cNvPicPr>
          <p:nvPr/>
        </p:nvPicPr>
        <p:blipFill>
          <a:blip r:embed="rId7" cstate="print"/>
          <a:srcRect/>
          <a:stretch>
            <a:fillRect/>
          </a:stretch>
        </p:blipFill>
        <p:spPr bwMode="auto">
          <a:xfrm>
            <a:off x="5364088" y="404664"/>
            <a:ext cx="1441851" cy="1080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NAVET</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1475656" y="1844824"/>
            <a:ext cx="5813648" cy="4114800"/>
          </a:xfrm>
        </p:spPr>
        <p:txBody>
          <a:bodyPr/>
          <a:lstStyle/>
          <a:p>
            <a:r>
              <a:rPr lang="fr-FR" sz="800" b="1" dirty="0" smtClean="0">
                <a:latin typeface="Arial" pitchFamily="34" charset="0"/>
                <a:cs typeface="Arial" pitchFamily="34" charset="0"/>
              </a:rPr>
              <a:t>GRATIN DE NAVET</a:t>
            </a:r>
          </a:p>
          <a:p>
            <a:pPr>
              <a:buNone/>
            </a:pPr>
            <a:r>
              <a:rPr lang="fr-FR" sz="800" dirty="0" smtClean="0">
                <a:latin typeface="Arial" pitchFamily="34" charset="0"/>
                <a:cs typeface="Arial" pitchFamily="34" charset="0"/>
              </a:rPr>
              <a:t>	Préparation : 20 min	</a:t>
            </a:r>
          </a:p>
          <a:p>
            <a:pPr>
              <a:buNone/>
            </a:pPr>
            <a:r>
              <a:rPr lang="fr-FR" sz="800" dirty="0" smtClean="0">
                <a:latin typeface="Arial" pitchFamily="34" charset="0"/>
                <a:cs typeface="Arial" pitchFamily="34" charset="0"/>
              </a:rPr>
              <a:t>	Cuisson : 1 heure</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- 1 kg de petits navets de forme bien régulière</a:t>
            </a:r>
            <a:br>
              <a:rPr lang="fr-FR" sz="800" dirty="0" smtClean="0">
                <a:latin typeface="Arial" pitchFamily="34" charset="0"/>
                <a:cs typeface="Arial" pitchFamily="34" charset="0"/>
              </a:rPr>
            </a:br>
            <a:r>
              <a:rPr lang="fr-FR" sz="800" dirty="0" smtClean="0">
                <a:latin typeface="Arial" pitchFamily="34" charset="0"/>
                <a:cs typeface="Arial" pitchFamily="34" charset="0"/>
              </a:rPr>
              <a:t> 		- 1 gousse d'ail</a:t>
            </a:r>
            <a:br>
              <a:rPr lang="fr-FR" sz="800" dirty="0" smtClean="0">
                <a:latin typeface="Arial" pitchFamily="34" charset="0"/>
                <a:cs typeface="Arial" pitchFamily="34" charset="0"/>
              </a:rPr>
            </a:br>
            <a:r>
              <a:rPr lang="fr-FR" sz="800" dirty="0" smtClean="0">
                <a:latin typeface="Arial" pitchFamily="34" charset="0"/>
                <a:cs typeface="Arial" pitchFamily="34" charset="0"/>
              </a:rPr>
              <a:t> 		- 50 g de beurre</a:t>
            </a:r>
            <a:br>
              <a:rPr lang="fr-FR" sz="800" dirty="0" smtClean="0">
                <a:latin typeface="Arial" pitchFamily="34" charset="0"/>
                <a:cs typeface="Arial" pitchFamily="34" charset="0"/>
              </a:rPr>
            </a:br>
            <a:r>
              <a:rPr lang="fr-FR" sz="800" dirty="0" smtClean="0">
                <a:latin typeface="Arial" pitchFamily="34" charset="0"/>
                <a:cs typeface="Arial" pitchFamily="34" charset="0"/>
              </a:rPr>
              <a:t> 		- 20 cl de crème fraîche épaisse</a:t>
            </a:r>
            <a:br>
              <a:rPr lang="fr-FR" sz="800" dirty="0" smtClean="0">
                <a:latin typeface="Arial" pitchFamily="34" charset="0"/>
                <a:cs typeface="Arial" pitchFamily="34" charset="0"/>
              </a:rPr>
            </a:br>
            <a:r>
              <a:rPr lang="fr-FR" sz="800" dirty="0" smtClean="0">
                <a:latin typeface="Arial" pitchFamily="34" charset="0"/>
                <a:cs typeface="Arial" pitchFamily="34" charset="0"/>
              </a:rPr>
              <a:t> 		- 1 cuillère à soupe de lait</a:t>
            </a:r>
            <a:br>
              <a:rPr lang="fr-FR" sz="800" dirty="0" smtClean="0">
                <a:latin typeface="Arial" pitchFamily="34" charset="0"/>
                <a:cs typeface="Arial" pitchFamily="34" charset="0"/>
              </a:rPr>
            </a:br>
            <a:r>
              <a:rPr lang="fr-FR" sz="800" dirty="0" smtClean="0">
                <a:latin typeface="Arial" pitchFamily="34" charset="0"/>
                <a:cs typeface="Arial" pitchFamily="34" charset="0"/>
              </a:rPr>
              <a:t> 		- 50 g de gruyère râpé</a:t>
            </a:r>
            <a:br>
              <a:rPr lang="fr-FR" sz="800" dirty="0" smtClean="0">
                <a:latin typeface="Arial" pitchFamily="34" charset="0"/>
                <a:cs typeface="Arial" pitchFamily="34" charset="0"/>
              </a:rPr>
            </a:br>
            <a:r>
              <a:rPr lang="fr-FR" sz="800" dirty="0" smtClean="0">
                <a:latin typeface="Arial" pitchFamily="34" charset="0"/>
                <a:cs typeface="Arial" pitchFamily="34" charset="0"/>
              </a:rPr>
              <a:t> 		- 1 cuillère à soupe de concentré de tomates</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Pelez 1 kg de petits navets. S'ils sont un peu gros, coupez-les en deux. Faites-les cuire 5 minutes dans une grande casserole d'eau bouillante salée. Egouttez-les.</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chauffer une autre casserole d'eau.</a:t>
            </a:r>
            <a:br>
              <a:rPr lang="fr-FR" sz="800" dirty="0" smtClean="0">
                <a:latin typeface="Arial" pitchFamily="34" charset="0"/>
                <a:cs typeface="Arial" pitchFamily="34" charset="0"/>
              </a:rPr>
            </a:br>
            <a:r>
              <a:rPr lang="fr-FR" sz="800" dirty="0" smtClean="0">
                <a:latin typeface="Arial" pitchFamily="34" charset="0"/>
                <a:cs typeface="Arial" pitchFamily="34" charset="0"/>
              </a:rPr>
              <a:t>Mettez 30 g de beurre dans une cocotte, laissez-le fondre mais non dorer. Déposez-y les navets, tournez-les avec une cuillère en bois pour qu'ils soient bien imprégnés de beurre. Couvrez-les alors à ras avec l'eau bouillante. Ajoutez 1 gousse d'ail entière et 1 cuillère à soupe de concentré de tomates. Salez, poivrez, remuez légèrement et laissez cuire doucement à couvert pendant 45 minutes.</a:t>
            </a:r>
            <a:br>
              <a:rPr lang="fr-FR" sz="800" dirty="0" smtClean="0">
                <a:latin typeface="Arial" pitchFamily="34" charset="0"/>
                <a:cs typeface="Arial" pitchFamily="34" charset="0"/>
              </a:rPr>
            </a:br>
            <a:r>
              <a:rPr lang="fr-FR" sz="800" dirty="0" smtClean="0">
                <a:latin typeface="Arial" pitchFamily="34" charset="0"/>
                <a:cs typeface="Arial" pitchFamily="34" charset="0"/>
              </a:rPr>
              <a:t>Allumez le four thermostat 8 (environ 220°).</a:t>
            </a:r>
            <a:br>
              <a:rPr lang="fr-FR" sz="800" dirty="0" smtClean="0">
                <a:latin typeface="Arial" pitchFamily="34" charset="0"/>
                <a:cs typeface="Arial" pitchFamily="34" charset="0"/>
              </a:rPr>
            </a:br>
            <a:r>
              <a:rPr lang="fr-FR" sz="800" dirty="0" smtClean="0">
                <a:latin typeface="Arial" pitchFamily="34" charset="0"/>
                <a:cs typeface="Arial" pitchFamily="34" charset="0"/>
              </a:rPr>
              <a:t>Lorsque les navets sont cuits, égouttez-les. Mettez-les dans un plat à gratin avec 20 cl de crème fraîche épaisse allongée d'une cuillère à soupe de lait. Salez et poivrez légèrement.</a:t>
            </a:r>
            <a:br>
              <a:rPr lang="fr-FR" sz="800" dirty="0" smtClean="0">
                <a:latin typeface="Arial" pitchFamily="34" charset="0"/>
                <a:cs typeface="Arial" pitchFamily="34" charset="0"/>
              </a:rPr>
            </a:br>
            <a:r>
              <a:rPr lang="fr-FR" sz="800" dirty="0" smtClean="0">
                <a:latin typeface="Arial" pitchFamily="34" charset="0"/>
                <a:cs typeface="Arial" pitchFamily="34" charset="0"/>
              </a:rPr>
              <a:t>Parsemez le dessus du plat avec 50 g de gruyère râpé et les 20 g de beurre restant coupé en petits morceaux. Passez 10 minutes à four chaud. Servez aussitôt.</a:t>
            </a:r>
            <a:br>
              <a:rPr lang="fr-FR" sz="800" dirty="0" smtClean="0">
                <a:latin typeface="Arial" pitchFamily="34" charset="0"/>
                <a:cs typeface="Arial" pitchFamily="34" charset="0"/>
              </a:rPr>
            </a:br>
            <a:r>
              <a:rPr lang="fr-FR" sz="800" b="1" dirty="0" smtClean="0">
                <a:latin typeface="Arial" pitchFamily="34" charset="0"/>
                <a:cs typeface="Arial" pitchFamily="34" charset="0"/>
              </a:rPr>
              <a:t>Variante :</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Autrefois, on aurait préparé cette recette avec une sauce Béchamel. Les goûts ont changé, et cette sauce est souvent bannie des recettes d'aujourd'hui car jugée moins légère.</a:t>
            </a:r>
            <a:br>
              <a:rPr lang="fr-FR" sz="800" dirty="0" smtClean="0">
                <a:latin typeface="Arial" pitchFamily="34" charset="0"/>
                <a:cs typeface="Arial" pitchFamily="34" charset="0"/>
              </a:rPr>
            </a:br>
            <a:r>
              <a:rPr lang="fr-FR" sz="800" dirty="0" smtClean="0">
                <a:latin typeface="Arial" pitchFamily="34" charset="0"/>
                <a:cs typeface="Arial" pitchFamily="34" charset="0"/>
              </a:rPr>
              <a:t>Cela ne vous empêche pas d'essayer les deux façons de faire !</a:t>
            </a:r>
            <a:br>
              <a:rPr lang="fr-FR" sz="800" dirty="0" smtClean="0">
                <a:latin typeface="Arial" pitchFamily="34" charset="0"/>
                <a:cs typeface="Arial" pitchFamily="34" charset="0"/>
              </a:rPr>
            </a:br>
            <a:r>
              <a:rPr lang="fr-FR" sz="800" dirty="0" smtClean="0">
                <a:latin typeface="Arial" pitchFamily="34" charset="0"/>
                <a:cs typeface="Arial" pitchFamily="34" charset="0"/>
              </a:rPr>
              <a:t>On utilise généralement du gruyère râpé pour la préparation des gratins, mais bien d'autres fromages conviennent aussi, comme le parmesan, le cantal ou les différents fromages de Hollande.</a:t>
            </a:r>
            <a:br>
              <a:rPr lang="fr-FR" sz="800" dirty="0" smtClean="0">
                <a:latin typeface="Arial" pitchFamily="34" charset="0"/>
                <a:cs typeface="Arial" pitchFamily="34" charset="0"/>
              </a:rPr>
            </a:br>
            <a:r>
              <a:rPr lang="fr-FR" sz="800" b="1" dirty="0" smtClean="0">
                <a:latin typeface="Arial" pitchFamily="34" charset="0"/>
                <a:cs typeface="Arial" pitchFamily="34" charset="0"/>
              </a:rPr>
              <a:t>Tour de main :</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La cuisson préliminaire à l'eau est indispensable pour éliminer l'âcreté des navets.</a:t>
            </a:r>
            <a:br>
              <a:rPr lang="fr-FR" sz="800" dirty="0" smtClean="0">
                <a:latin typeface="Arial" pitchFamily="34" charset="0"/>
                <a:cs typeface="Arial" pitchFamily="34" charset="0"/>
              </a:rPr>
            </a:br>
            <a:r>
              <a:rPr lang="fr-FR" sz="800" dirty="0" smtClean="0">
                <a:latin typeface="Arial" pitchFamily="34" charset="0"/>
                <a:cs typeface="Arial" pitchFamily="34" charset="0"/>
              </a:rPr>
              <a:t>La douceur de la crème fraîche y contribue aussi.</a:t>
            </a:r>
          </a:p>
          <a:p>
            <a:endParaRPr lang="fr-FR" sz="800" dirty="0">
              <a:latin typeface="Arial" pitchFamily="34" charset="0"/>
              <a:cs typeface="Arial" pitchFamily="34" charset="0"/>
            </a:endParaRPr>
          </a:p>
        </p:txBody>
      </p:sp>
      <p:pic>
        <p:nvPicPr>
          <p:cNvPr id="9" name="Picture 7" descr="http://t2.gstatic.com/images?q=tbn:ANd9GcSHVIuj2Gf5Ts_DeR1VBU21uduuBHwF856K55R-1QLZzaL1sfIX"/>
          <p:cNvPicPr>
            <a:picLocks noChangeAspect="1" noChangeArrowheads="1"/>
          </p:cNvPicPr>
          <p:nvPr/>
        </p:nvPicPr>
        <p:blipFill>
          <a:blip r:embed="rId4" cstate="print"/>
          <a:srcRect/>
          <a:stretch>
            <a:fillRect/>
          </a:stretch>
        </p:blipFill>
        <p:spPr bwMode="auto">
          <a:xfrm>
            <a:off x="4211960" y="404664"/>
            <a:ext cx="1622957" cy="1080000"/>
          </a:xfrm>
          <a:prstGeom prst="rect">
            <a:avLst/>
          </a:prstGeom>
          <a:noFill/>
        </p:spPr>
      </p:pic>
      <p:pic>
        <p:nvPicPr>
          <p:cNvPr id="10" name="Picture 9" descr="http://t0.gstatic.com/images?q=tbn:ANd9GcR6gq6UD605rzfnJauLM57YumKwr2KOfA_YGsXs7wjyFC7PNREh"/>
          <p:cNvPicPr>
            <a:picLocks noChangeAspect="1" noChangeArrowheads="1"/>
          </p:cNvPicPr>
          <p:nvPr/>
        </p:nvPicPr>
        <p:blipFill>
          <a:blip r:embed="rId5" cstate="print"/>
          <a:srcRect/>
          <a:stretch>
            <a:fillRect/>
          </a:stretch>
        </p:blipFill>
        <p:spPr bwMode="auto">
          <a:xfrm>
            <a:off x="5940152" y="404664"/>
            <a:ext cx="1441851" cy="1080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NAVET</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NAVETS AU JUS</a:t>
            </a:r>
            <a:br>
              <a:rPr lang="fr-FR" sz="800" b="1" dirty="0" smtClean="0">
                <a:latin typeface="Arial" pitchFamily="34" charset="0"/>
                <a:cs typeface="Arial" pitchFamily="34" charset="0"/>
              </a:rPr>
            </a:br>
            <a:r>
              <a:rPr lang="fr-FR" sz="800" i="1" dirty="0" smtClean="0">
                <a:latin typeface="Arial" pitchFamily="34" charset="0"/>
                <a:cs typeface="Arial" pitchFamily="34" charset="0"/>
              </a:rPr>
              <a:t>Pour accompagner un rôti.</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- 2 bottes de navets,</a:t>
            </a:r>
            <a:br>
              <a:rPr lang="fr-FR" sz="800" dirty="0" smtClean="0">
                <a:latin typeface="Arial" pitchFamily="34" charset="0"/>
                <a:cs typeface="Arial" pitchFamily="34" charset="0"/>
              </a:rPr>
            </a:br>
            <a:r>
              <a:rPr lang="fr-FR" sz="800" dirty="0" smtClean="0">
                <a:latin typeface="Arial" pitchFamily="34" charset="0"/>
                <a:cs typeface="Arial" pitchFamily="34" charset="0"/>
              </a:rPr>
              <a:t> 		- 50 g de beurre,</a:t>
            </a:r>
            <a:br>
              <a:rPr lang="fr-FR" sz="800" dirty="0" smtClean="0">
                <a:latin typeface="Arial" pitchFamily="34" charset="0"/>
                <a:cs typeface="Arial" pitchFamily="34" charset="0"/>
              </a:rPr>
            </a:br>
            <a:r>
              <a:rPr lang="fr-FR" sz="800" dirty="0" smtClean="0">
                <a:latin typeface="Arial" pitchFamily="34" charset="0"/>
                <a:cs typeface="Arial" pitchFamily="34" charset="0"/>
              </a:rPr>
              <a:t> 		- 1 c à café de sucre,</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 		- 2 c à soupe rases de farine,</a:t>
            </a:r>
            <a:br>
              <a:rPr lang="fr-FR" sz="800" dirty="0" smtClean="0">
                <a:latin typeface="Arial" pitchFamily="34" charset="0"/>
                <a:cs typeface="Arial" pitchFamily="34" charset="0"/>
              </a:rPr>
            </a:br>
            <a:r>
              <a:rPr lang="fr-FR" sz="800" dirty="0" smtClean="0">
                <a:latin typeface="Arial" pitchFamily="34" charset="0"/>
                <a:cs typeface="Arial" pitchFamily="34" charset="0"/>
              </a:rPr>
              <a:t> 		- 2 dl de bouillon (eau et cube),</a:t>
            </a:r>
            <a:br>
              <a:rPr lang="fr-FR" sz="800" dirty="0" smtClean="0">
                <a:latin typeface="Arial" pitchFamily="34" charset="0"/>
                <a:cs typeface="Arial" pitchFamily="34" charset="0"/>
              </a:rPr>
            </a:br>
            <a:r>
              <a:rPr lang="fr-FR" sz="800" dirty="0" smtClean="0">
                <a:latin typeface="Arial" pitchFamily="34" charset="0"/>
                <a:cs typeface="Arial" pitchFamily="34" charset="0"/>
              </a:rPr>
              <a:t> 		- 4 c à soupe de jus de viande,</a:t>
            </a:r>
            <a:br>
              <a:rPr lang="fr-FR" sz="800" dirty="0" smtClean="0">
                <a:latin typeface="Arial" pitchFamily="34" charset="0"/>
                <a:cs typeface="Arial" pitchFamily="34" charset="0"/>
              </a:rPr>
            </a:br>
            <a:r>
              <a:rPr lang="fr-FR" sz="800" dirty="0" smtClean="0">
                <a:latin typeface="Arial" pitchFamily="34" charset="0"/>
                <a:cs typeface="Arial" pitchFamily="34" charset="0"/>
              </a:rPr>
              <a:t> 		- un bouquet garni.</a:t>
            </a:r>
            <a:br>
              <a:rPr lang="fr-FR" sz="800" dirty="0" smtClean="0">
                <a:latin typeface="Arial" pitchFamily="34" charset="0"/>
                <a:cs typeface="Arial" pitchFamily="34" charset="0"/>
              </a:rPr>
            </a:br>
            <a:r>
              <a:rPr lang="fr-FR" sz="800" dirty="0" smtClean="0">
                <a:latin typeface="Arial" pitchFamily="34" charset="0"/>
                <a:cs typeface="Arial" pitchFamily="34" charset="0"/>
              </a:rPr>
              <a:t> 		- Persil haché à volonté.</a:t>
            </a:r>
            <a:br>
              <a:rPr lang="fr-FR" sz="800" dirty="0" smtClean="0">
                <a:latin typeface="Arial" pitchFamily="34" charset="0"/>
                <a:cs typeface="Arial" pitchFamily="34" charset="0"/>
              </a:rPr>
            </a:br>
            <a:r>
              <a:rPr lang="fr-FR" sz="800" dirty="0" smtClean="0">
                <a:latin typeface="Arial" pitchFamily="34" charset="0"/>
                <a:cs typeface="Arial" pitchFamily="34" charset="0"/>
              </a:rPr>
              <a:t>Pelez les navets, faites-les cuire 5 mn à l'eau bouillante salée.</a:t>
            </a:r>
            <a:br>
              <a:rPr lang="fr-FR" sz="800" dirty="0" smtClean="0">
                <a:latin typeface="Arial" pitchFamily="34" charset="0"/>
                <a:cs typeface="Arial" pitchFamily="34" charset="0"/>
              </a:rPr>
            </a:br>
            <a:r>
              <a:rPr lang="fr-FR" sz="800" dirty="0" smtClean="0">
                <a:latin typeface="Arial" pitchFamily="34" charset="0"/>
                <a:cs typeface="Arial" pitchFamily="34" charset="0"/>
              </a:rPr>
              <a:t>Egouttez-les. Faites-les revenir dans le beurre chaud, saupoudrez-les de sucre. Quand ils ont pris une belle couleur, salez, poivrez, saupoudrez de farine, mouillez de bouillon et de jus de viande, ajoutez le bouquet garni. Laissez mijoter 15 mn environ, vérifiez leur cuisson avant de les retirer du feu. Saupoudrez à volonté de persil haché.</a:t>
            </a:r>
            <a:endParaRPr lang="fr-FR" sz="800" b="1" dirty="0" smtClean="0">
              <a:latin typeface="Arial" pitchFamily="34" charset="0"/>
              <a:cs typeface="Arial" pitchFamily="34" charset="0"/>
            </a:endParaRPr>
          </a:p>
          <a:p>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NAVETS CONFITS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600" dirty="0" smtClean="0">
                <a:latin typeface="Arial" pitchFamily="34" charset="0"/>
                <a:cs typeface="Arial" pitchFamily="34" charset="0"/>
              </a:rPr>
              <a:t>Recette transmise par Madame LAPS</a:t>
            </a: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Ingrédients ; 	Pour un kg de navets, </a:t>
            </a:r>
          </a:p>
          <a:p>
            <a:pPr>
              <a:buNone/>
            </a:pPr>
            <a:r>
              <a:rPr lang="fr-FR" sz="800" dirty="0" smtClean="0">
                <a:latin typeface="Arial" pitchFamily="34" charset="0"/>
                <a:cs typeface="Arial" pitchFamily="34" charset="0"/>
              </a:rPr>
              <a:t>			il faut environ 60 g de beurre, </a:t>
            </a:r>
          </a:p>
          <a:p>
            <a:pPr>
              <a:buNone/>
            </a:pPr>
            <a:r>
              <a:rPr lang="fr-FR" sz="800" dirty="0" smtClean="0">
                <a:latin typeface="Arial" pitchFamily="34" charset="0"/>
                <a:cs typeface="Arial" pitchFamily="34" charset="0"/>
              </a:rPr>
              <a:t>			une cuillère à soupe de sucre, </a:t>
            </a:r>
          </a:p>
          <a:p>
            <a:pPr>
              <a:buNone/>
            </a:pPr>
            <a:r>
              <a:rPr lang="fr-FR" sz="800" dirty="0" smtClean="0">
                <a:latin typeface="Arial" pitchFamily="34" charset="0"/>
                <a:cs typeface="Arial" pitchFamily="34" charset="0"/>
              </a:rPr>
              <a:t>			sel et poivre et 2cs d'eau .</a:t>
            </a:r>
          </a:p>
          <a:p>
            <a:pPr>
              <a:buNone/>
            </a:pPr>
            <a:r>
              <a:rPr lang="fr-FR" sz="800" dirty="0" smtClean="0">
                <a:latin typeface="Arial" pitchFamily="34" charset="0"/>
                <a:cs typeface="Arial" pitchFamily="34" charset="0"/>
              </a:rPr>
              <a:t>	Éplucher et couper les navets, faire fondre le beurre et mettre les navets en les enveloppant de beurre fondu, y ajouter le sucre, saler et poivrer, additionner d'eau et couvrir en remuant la cocotte régulièrement sans ouvrir. Cuisson entre 15 minutes et une demi-heure suivant la taille de coupe des navets. </a:t>
            </a:r>
          </a:p>
          <a:p>
            <a:pPr>
              <a:buNone/>
            </a:pP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NAVETS RÂPÉS AU CUMIN</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Pour: 4 personnes</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500 g de petits navets </a:t>
            </a:r>
            <a:br>
              <a:rPr lang="fr-FR" sz="800" dirty="0" smtClean="0">
                <a:latin typeface="Arial" pitchFamily="34" charset="0"/>
                <a:cs typeface="Arial" pitchFamily="34" charset="0"/>
              </a:rPr>
            </a:br>
            <a:r>
              <a:rPr lang="fr-FR" sz="800" dirty="0" smtClean="0">
                <a:latin typeface="Arial" pitchFamily="34" charset="0"/>
                <a:cs typeface="Arial" pitchFamily="34" charset="0"/>
              </a:rPr>
              <a:t> 		1 c à s de graines de cumin </a:t>
            </a:r>
            <a:br>
              <a:rPr lang="fr-FR" sz="800" dirty="0" smtClean="0">
                <a:latin typeface="Arial" pitchFamily="34" charset="0"/>
                <a:cs typeface="Arial" pitchFamily="34" charset="0"/>
              </a:rPr>
            </a:br>
            <a:r>
              <a:rPr lang="fr-FR" sz="800" dirty="0" smtClean="0">
                <a:latin typeface="Arial" pitchFamily="34" charset="0"/>
                <a:cs typeface="Arial" pitchFamily="34" charset="0"/>
              </a:rPr>
              <a:t> 		1 citron </a:t>
            </a:r>
            <a:br>
              <a:rPr lang="fr-FR" sz="800" dirty="0" smtClean="0">
                <a:latin typeface="Arial" pitchFamily="34" charset="0"/>
                <a:cs typeface="Arial" pitchFamily="34" charset="0"/>
              </a:rPr>
            </a:br>
            <a:r>
              <a:rPr lang="fr-FR" sz="800" dirty="0" smtClean="0">
                <a:latin typeface="Arial" pitchFamily="34" charset="0"/>
                <a:cs typeface="Arial" pitchFamily="34" charset="0"/>
              </a:rPr>
              <a:t> 		20 cl de vinaigre d'alcool </a:t>
            </a:r>
            <a:br>
              <a:rPr lang="fr-FR" sz="800" dirty="0" smtClean="0">
                <a:latin typeface="Arial" pitchFamily="34" charset="0"/>
                <a:cs typeface="Arial" pitchFamily="34" charset="0"/>
              </a:rPr>
            </a:br>
            <a:r>
              <a:rPr lang="fr-FR" sz="800" dirty="0" smtClean="0">
                <a:latin typeface="Arial" pitchFamily="34" charset="0"/>
                <a:cs typeface="Arial" pitchFamily="34" charset="0"/>
              </a:rPr>
              <a:t> 		4 c à s d'huile d'olive </a:t>
            </a:r>
          </a:p>
          <a:p>
            <a:pPr>
              <a:buNone/>
            </a:pPr>
            <a:r>
              <a:rPr lang="fr-FR" sz="800" dirty="0" smtClean="0">
                <a:latin typeface="Arial" pitchFamily="34" charset="0"/>
                <a:cs typeface="Arial" pitchFamily="34" charset="0"/>
              </a:rPr>
              <a:t>	 		Sel,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Pelez et râpez les navets. </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chauffer le vinaigre dans une casserole. Dès que celui-ci frémit, versez-le sur les navets râpés, remuez et laissez refroidir. </a:t>
            </a:r>
            <a:br>
              <a:rPr lang="fr-FR" sz="800" dirty="0" smtClean="0">
                <a:latin typeface="Arial" pitchFamily="34" charset="0"/>
                <a:cs typeface="Arial" pitchFamily="34" charset="0"/>
              </a:rPr>
            </a:br>
            <a:r>
              <a:rPr lang="fr-FR" sz="800" dirty="0" smtClean="0">
                <a:latin typeface="Arial" pitchFamily="34" charset="0"/>
                <a:cs typeface="Arial" pitchFamily="34" charset="0"/>
              </a:rPr>
              <a:t>Egouttez les navets, arrosez-les de jus du citron et d'huile d'olive, salez, poivrez. Ajoutez le cumin, mélangez et couvrez.</a:t>
            </a:r>
            <a:br>
              <a:rPr lang="fr-FR" sz="800" dirty="0" smtClean="0">
                <a:latin typeface="Arial" pitchFamily="34" charset="0"/>
                <a:cs typeface="Arial" pitchFamily="34" charset="0"/>
              </a:rPr>
            </a:br>
            <a:r>
              <a:rPr lang="fr-FR" sz="800" dirty="0" smtClean="0">
                <a:latin typeface="Arial" pitchFamily="34" charset="0"/>
                <a:cs typeface="Arial" pitchFamily="34" charset="0"/>
              </a:rPr>
              <a:t>Mettez au frais 1 h. </a:t>
            </a:r>
          </a:p>
          <a:p>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NAVETS AU CARAMEL.</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Pour 5 à 6 personnes.</a:t>
            </a:r>
          </a:p>
          <a:p>
            <a:pPr>
              <a:buNone/>
            </a:pPr>
            <a:r>
              <a:rPr lang="fr-FR" sz="800" dirty="0" smtClean="0">
                <a:latin typeface="Arial" pitchFamily="34" charset="0"/>
                <a:cs typeface="Arial" pitchFamily="34" charset="0"/>
              </a:rPr>
              <a:t>	Ingrédients : 	3 à 4 navets (assez gros)</a:t>
            </a:r>
          </a:p>
          <a:p>
            <a:pPr>
              <a:buNone/>
            </a:pPr>
            <a:r>
              <a:rPr lang="fr-FR" sz="800" dirty="0" smtClean="0">
                <a:latin typeface="Arial" pitchFamily="34" charset="0"/>
                <a:cs typeface="Arial" pitchFamily="34" charset="0"/>
              </a:rPr>
              <a:t>			7 pommes de terre</a:t>
            </a:r>
          </a:p>
          <a:p>
            <a:pPr>
              <a:buNone/>
            </a:pPr>
            <a:r>
              <a:rPr lang="fr-FR" sz="800" dirty="0" smtClean="0">
                <a:latin typeface="Arial" pitchFamily="34" charset="0"/>
                <a:cs typeface="Arial" pitchFamily="34" charset="0"/>
              </a:rPr>
              <a:t>			½ tasse de sucre</a:t>
            </a:r>
          </a:p>
          <a:p>
            <a:pPr>
              <a:buNone/>
            </a:pPr>
            <a:r>
              <a:rPr lang="fr-FR" sz="800" dirty="0" smtClean="0">
                <a:latin typeface="Arial" pitchFamily="34" charset="0"/>
                <a:cs typeface="Arial" pitchFamily="34" charset="0"/>
              </a:rPr>
              <a:t>			Eau chaude.</a:t>
            </a:r>
          </a:p>
          <a:p>
            <a:pPr>
              <a:buNone/>
            </a:pPr>
            <a:r>
              <a:rPr lang="fr-FR" sz="800" dirty="0" smtClean="0">
                <a:latin typeface="Arial" pitchFamily="34" charset="0"/>
                <a:cs typeface="Arial" pitchFamily="34" charset="0"/>
              </a:rPr>
              <a:t>	Éplucher les navets et les pommes de terre. Les couper en fines rondelles et les laver.</a:t>
            </a:r>
          </a:p>
          <a:p>
            <a:pPr>
              <a:buNone/>
            </a:pPr>
            <a:r>
              <a:rPr lang="fr-FR" sz="800" dirty="0" smtClean="0">
                <a:latin typeface="Arial" pitchFamily="34" charset="0"/>
                <a:cs typeface="Arial" pitchFamily="34" charset="0"/>
              </a:rPr>
              <a:t>	Dans une casserole, verser le sucre et laisser caraméliser à feu doux. Verser progressivement l’eau très chaude pour obtenir un beau caramel très liquide. Rajouter tous les légumes.</a:t>
            </a:r>
          </a:p>
          <a:p>
            <a:pPr>
              <a:buNone/>
            </a:pPr>
            <a:r>
              <a:rPr lang="fr-FR" sz="800" dirty="0" smtClean="0">
                <a:latin typeface="Arial" pitchFamily="34" charset="0"/>
                <a:cs typeface="Arial" pitchFamily="34" charset="0"/>
              </a:rPr>
              <a:t>	Laisser mijoter jusqu’à ce que les légumes soient tendres. Assaisonner et déguster !</a:t>
            </a:r>
          </a:p>
          <a:p>
            <a:pPr>
              <a:buNone/>
            </a:pPr>
            <a:endParaRPr lang="fr-FR" sz="800" dirty="0" smtClean="0">
              <a:latin typeface="Arial" pitchFamily="34" charset="0"/>
              <a:cs typeface="Arial" pitchFamily="34" charset="0"/>
            </a:endParaRPr>
          </a:p>
          <a:p>
            <a:endParaRPr lang="fr-FR" sz="800" dirty="0" smtClean="0">
              <a:latin typeface="Arial" pitchFamily="34" charset="0"/>
              <a:cs typeface="Arial" pitchFamily="34" charset="0"/>
            </a:endParaRPr>
          </a:p>
          <a:p>
            <a:pPr>
              <a:buNone/>
            </a:pPr>
            <a:endParaRPr lang="fr-FR" sz="800" dirty="0">
              <a:latin typeface="Arial" pitchFamily="34" charset="0"/>
              <a:cs typeface="Arial" pitchFamily="34" charset="0"/>
            </a:endParaRPr>
          </a:p>
        </p:txBody>
      </p:sp>
      <p:pic>
        <p:nvPicPr>
          <p:cNvPr id="9" name="Picture 7" descr="http://t2.gstatic.com/images?q=tbn:ANd9GcSHVIuj2Gf5Ts_DeR1VBU21uduuBHwF856K55R-1QLZzaL1sfIX"/>
          <p:cNvPicPr>
            <a:picLocks noChangeAspect="1" noChangeArrowheads="1"/>
          </p:cNvPicPr>
          <p:nvPr/>
        </p:nvPicPr>
        <p:blipFill>
          <a:blip r:embed="rId4" cstate="print"/>
          <a:srcRect/>
          <a:stretch>
            <a:fillRect/>
          </a:stretch>
        </p:blipFill>
        <p:spPr bwMode="auto">
          <a:xfrm>
            <a:off x="4211960" y="404664"/>
            <a:ext cx="1622957" cy="1080000"/>
          </a:xfrm>
          <a:prstGeom prst="rect">
            <a:avLst/>
          </a:prstGeom>
          <a:noFill/>
        </p:spPr>
      </p:pic>
      <p:pic>
        <p:nvPicPr>
          <p:cNvPr id="10" name="Picture 9" descr="http://t0.gstatic.com/images?q=tbn:ANd9GcR6gq6UD605rzfnJauLM57YumKwr2KOfA_YGsXs7wjyFC7PNREh"/>
          <p:cNvPicPr>
            <a:picLocks noChangeAspect="1" noChangeArrowheads="1"/>
          </p:cNvPicPr>
          <p:nvPr/>
        </p:nvPicPr>
        <p:blipFill>
          <a:blip r:embed="rId5" cstate="print"/>
          <a:srcRect/>
          <a:stretch>
            <a:fillRect/>
          </a:stretch>
        </p:blipFill>
        <p:spPr bwMode="auto">
          <a:xfrm>
            <a:off x="5940152" y="404664"/>
            <a:ext cx="1441851" cy="1080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NAVET</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BRICKS AUX NAVETS, ROQUEFORT ET LARD FUMÉ</a:t>
            </a:r>
          </a:p>
          <a:p>
            <a:pPr>
              <a:buNone/>
            </a:pPr>
            <a:r>
              <a:rPr lang="fr-FR" sz="800" dirty="0" smtClean="0">
                <a:latin typeface="Arial" pitchFamily="34" charset="0"/>
                <a:cs typeface="Arial" pitchFamily="34" charset="0"/>
              </a:rPr>
              <a:t>	Ingrédients :</a:t>
            </a:r>
            <a:r>
              <a:rPr lang="fr-FR" sz="800" b="1" i="1" dirty="0" smtClean="0">
                <a:latin typeface="Arial" pitchFamily="34" charset="0"/>
                <a:cs typeface="Arial" pitchFamily="34" charset="0"/>
              </a:rPr>
              <a:t>		- </a:t>
            </a:r>
            <a:r>
              <a:rPr lang="fr-FR" sz="800" dirty="0" smtClean="0">
                <a:latin typeface="Arial" pitchFamily="34" charset="0"/>
                <a:cs typeface="Arial" pitchFamily="34" charset="0"/>
              </a:rPr>
              <a:t>5 feuilles de bricks </a:t>
            </a:r>
            <a:br>
              <a:rPr lang="fr-FR" sz="800" dirty="0" smtClean="0">
                <a:latin typeface="Arial" pitchFamily="34" charset="0"/>
                <a:cs typeface="Arial" pitchFamily="34" charset="0"/>
              </a:rPr>
            </a:br>
            <a:r>
              <a:rPr lang="fr-FR" sz="800" dirty="0" smtClean="0">
                <a:latin typeface="Arial" pitchFamily="34" charset="0"/>
                <a:cs typeface="Arial" pitchFamily="34" charset="0"/>
              </a:rPr>
              <a:t> 		- 5 navets </a:t>
            </a:r>
            <a:br>
              <a:rPr lang="fr-FR" sz="800" dirty="0" smtClean="0">
                <a:latin typeface="Arial" pitchFamily="34" charset="0"/>
                <a:cs typeface="Arial" pitchFamily="34" charset="0"/>
              </a:rPr>
            </a:br>
            <a:r>
              <a:rPr lang="fr-FR" sz="800" dirty="0" smtClean="0">
                <a:latin typeface="Arial" pitchFamily="34" charset="0"/>
                <a:cs typeface="Arial" pitchFamily="34" charset="0"/>
              </a:rPr>
              <a:t> 		- 3 pommes de terres </a:t>
            </a:r>
            <a:br>
              <a:rPr lang="fr-FR" sz="800" dirty="0" smtClean="0">
                <a:latin typeface="Arial" pitchFamily="34" charset="0"/>
                <a:cs typeface="Arial" pitchFamily="34" charset="0"/>
              </a:rPr>
            </a:br>
            <a:r>
              <a:rPr lang="fr-FR" sz="800" dirty="0" smtClean="0">
                <a:latin typeface="Arial" pitchFamily="34" charset="0"/>
                <a:cs typeface="Arial" pitchFamily="34" charset="0"/>
              </a:rPr>
              <a:t> 		- 4 tranches de lard fumées </a:t>
            </a:r>
            <a:br>
              <a:rPr lang="fr-FR" sz="800" dirty="0" smtClean="0">
                <a:latin typeface="Arial" pitchFamily="34" charset="0"/>
                <a:cs typeface="Arial" pitchFamily="34" charset="0"/>
              </a:rPr>
            </a:br>
            <a:r>
              <a:rPr lang="fr-FR" sz="800" dirty="0" smtClean="0">
                <a:latin typeface="Arial" pitchFamily="34" charset="0"/>
                <a:cs typeface="Arial" pitchFamily="34" charset="0"/>
              </a:rPr>
              <a:t> 		- 75 g de roquefort </a:t>
            </a:r>
            <a:br>
              <a:rPr lang="fr-FR" sz="800" dirty="0" smtClean="0">
                <a:latin typeface="Arial" pitchFamily="34" charset="0"/>
                <a:cs typeface="Arial" pitchFamily="34" charset="0"/>
              </a:rPr>
            </a:br>
            <a:r>
              <a:rPr lang="fr-FR" sz="800" dirty="0" smtClean="0">
                <a:latin typeface="Arial" pitchFamily="34" charset="0"/>
                <a:cs typeface="Arial" pitchFamily="34" charset="0"/>
              </a:rPr>
              <a:t> 		- sel et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Faire cuire les navets et les pommes de terres à la vapeur ou à l'eau 20 min (jusqu'à ce qu'ils s'écrasent facilement). </a:t>
            </a:r>
            <a:br>
              <a:rPr lang="fr-FR" sz="800" dirty="0" smtClean="0">
                <a:latin typeface="Arial" pitchFamily="34" charset="0"/>
                <a:cs typeface="Arial" pitchFamily="34" charset="0"/>
              </a:rPr>
            </a:br>
            <a:r>
              <a:rPr lang="fr-FR" sz="800" dirty="0" smtClean="0">
                <a:latin typeface="Arial" pitchFamily="34" charset="0"/>
                <a:cs typeface="Arial" pitchFamily="34" charset="0"/>
              </a:rPr>
              <a:t>Faire griller les tranches de lard dans une poêle bien chaude. </a:t>
            </a:r>
            <a:br>
              <a:rPr lang="fr-FR" sz="800" dirty="0" smtClean="0">
                <a:latin typeface="Arial" pitchFamily="34" charset="0"/>
                <a:cs typeface="Arial" pitchFamily="34" charset="0"/>
              </a:rPr>
            </a:br>
            <a:r>
              <a:rPr lang="fr-FR" sz="800" dirty="0" smtClean="0">
                <a:latin typeface="Arial" pitchFamily="34" charset="0"/>
                <a:cs typeface="Arial" pitchFamily="34" charset="0"/>
              </a:rPr>
              <a:t>Mixer les légumes en purée avec le roquefort (ajuster à son goût), saler et poivrer. </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une assiette, couper les feuilles de bricks en deux, les plier en deux.  Mettre une cuillère à soupe de farce à droite ajouter un morceau de lard (1/4 de tranche). </a:t>
            </a:r>
            <a:br>
              <a:rPr lang="fr-FR" sz="800" dirty="0" smtClean="0">
                <a:latin typeface="Arial" pitchFamily="34" charset="0"/>
                <a:cs typeface="Arial" pitchFamily="34" charset="0"/>
              </a:rPr>
            </a:br>
            <a:r>
              <a:rPr lang="fr-FR" sz="800" dirty="0" smtClean="0">
                <a:latin typeface="Arial" pitchFamily="34" charset="0"/>
                <a:cs typeface="Arial" pitchFamily="34" charset="0"/>
              </a:rPr>
              <a:t>Refermer la bande de brick sur elle-même plusieurs fois afin d'obtenir un triangle.</a:t>
            </a:r>
            <a:br>
              <a:rPr lang="fr-FR" sz="800" dirty="0" smtClean="0">
                <a:latin typeface="Arial" pitchFamily="34" charset="0"/>
                <a:cs typeface="Arial" pitchFamily="34" charset="0"/>
              </a:rPr>
            </a:br>
            <a:r>
              <a:rPr lang="fr-FR" sz="800" dirty="0" smtClean="0">
                <a:latin typeface="Arial" pitchFamily="34" charset="0"/>
                <a:cs typeface="Arial" pitchFamily="34" charset="0"/>
              </a:rPr>
              <a:t>Fermer avec un peu d'eau ou du jaune d'œuf.</a:t>
            </a:r>
            <a:br>
              <a:rPr lang="fr-FR" sz="800" dirty="0" smtClean="0">
                <a:latin typeface="Arial" pitchFamily="34" charset="0"/>
                <a:cs typeface="Arial" pitchFamily="34" charset="0"/>
              </a:rPr>
            </a:br>
            <a:r>
              <a:rPr lang="fr-FR" sz="800" dirty="0" smtClean="0">
                <a:latin typeface="Arial" pitchFamily="34" charset="0"/>
                <a:cs typeface="Arial" pitchFamily="34" charset="0"/>
              </a:rPr>
              <a:t>Renouveler l'opération jusqu'à épuisement des tranches de lard et de la farce. </a:t>
            </a:r>
            <a:br>
              <a:rPr lang="fr-FR" sz="800" dirty="0" smtClean="0">
                <a:latin typeface="Arial" pitchFamily="34" charset="0"/>
                <a:cs typeface="Arial" pitchFamily="34" charset="0"/>
              </a:rPr>
            </a:br>
            <a:r>
              <a:rPr lang="fr-FR" sz="800" dirty="0" smtClean="0">
                <a:latin typeface="Arial" pitchFamily="34" charset="0"/>
                <a:cs typeface="Arial" pitchFamily="34" charset="0"/>
              </a:rPr>
              <a:t>Faire revenir ces triangles à la poêle dans un peu d'huile ou du beurre (selon le goût) environ 3 minutes par face (jusqu'à ce que les bricks soient bien dorés). </a:t>
            </a:r>
            <a:br>
              <a:rPr lang="fr-FR" sz="800" dirty="0" smtClean="0">
                <a:latin typeface="Arial" pitchFamily="34" charset="0"/>
                <a:cs typeface="Arial" pitchFamily="34" charset="0"/>
              </a:rPr>
            </a:br>
            <a:r>
              <a:rPr lang="fr-FR" sz="800" dirty="0" smtClean="0">
                <a:latin typeface="Arial" pitchFamily="34" charset="0"/>
                <a:cs typeface="Arial" pitchFamily="34" charset="0"/>
              </a:rPr>
              <a:t>Servir chaud avec un peu de salade verte.</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NAVETS ET POIREAUX  À L’ORIENTALE</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a:t>
            </a:r>
            <a:r>
              <a:rPr lang="fr-FR" sz="800" b="1" i="1" dirty="0" smtClean="0">
                <a:latin typeface="Arial" pitchFamily="34" charset="0"/>
                <a:cs typeface="Arial" pitchFamily="34" charset="0"/>
              </a:rPr>
              <a:t> 		</a:t>
            </a:r>
            <a:r>
              <a:rPr lang="fr-FR" sz="800" dirty="0" smtClean="0">
                <a:latin typeface="Arial" pitchFamily="34" charset="0"/>
                <a:cs typeface="Arial" pitchFamily="34" charset="0"/>
              </a:rPr>
              <a:t>- 2 navets</a:t>
            </a:r>
            <a:br>
              <a:rPr lang="fr-FR" sz="800" dirty="0" smtClean="0">
                <a:latin typeface="Arial" pitchFamily="34" charset="0"/>
                <a:cs typeface="Arial" pitchFamily="34" charset="0"/>
              </a:rPr>
            </a:br>
            <a:r>
              <a:rPr lang="fr-FR" sz="800" dirty="0" smtClean="0">
                <a:latin typeface="Arial" pitchFamily="34" charset="0"/>
                <a:cs typeface="Arial" pitchFamily="34" charset="0"/>
              </a:rPr>
              <a:t> 		- 4 poireaux</a:t>
            </a:r>
            <a:br>
              <a:rPr lang="fr-FR" sz="800" dirty="0" smtClean="0">
                <a:latin typeface="Arial" pitchFamily="34" charset="0"/>
                <a:cs typeface="Arial" pitchFamily="34" charset="0"/>
              </a:rPr>
            </a:br>
            <a:r>
              <a:rPr lang="fr-FR" sz="800" dirty="0" smtClean="0">
                <a:latin typeface="Arial" pitchFamily="34" charset="0"/>
                <a:cs typeface="Arial" pitchFamily="34" charset="0"/>
              </a:rPr>
              <a:t> 		- 2 oignons jaunes </a:t>
            </a:r>
            <a:br>
              <a:rPr lang="fr-FR" sz="800" dirty="0" smtClean="0">
                <a:latin typeface="Arial" pitchFamily="34" charset="0"/>
                <a:cs typeface="Arial" pitchFamily="34" charset="0"/>
              </a:rPr>
            </a:br>
            <a:r>
              <a:rPr lang="fr-FR" sz="800" dirty="0" smtClean="0">
                <a:latin typeface="Arial" pitchFamily="34" charset="0"/>
                <a:cs typeface="Arial" pitchFamily="34" charset="0"/>
              </a:rPr>
              <a:t> 		- 2 gousses d'ail </a:t>
            </a:r>
            <a:br>
              <a:rPr lang="fr-FR" sz="800" dirty="0" smtClean="0">
                <a:latin typeface="Arial" pitchFamily="34" charset="0"/>
                <a:cs typeface="Arial" pitchFamily="34" charset="0"/>
              </a:rPr>
            </a:br>
            <a:r>
              <a:rPr lang="fr-FR" sz="800" dirty="0" smtClean="0">
                <a:latin typeface="Arial" pitchFamily="34" charset="0"/>
                <a:cs typeface="Arial" pitchFamily="34" charset="0"/>
              </a:rPr>
              <a:t> 		- épices (cumin en poudre, </a:t>
            </a:r>
          </a:p>
          <a:p>
            <a:pPr>
              <a:buNone/>
            </a:pPr>
            <a:r>
              <a:rPr lang="fr-FR" sz="800" i="1" dirty="0" smtClean="0">
                <a:latin typeface="Arial" pitchFamily="34" charset="0"/>
                <a:cs typeface="Arial" pitchFamily="34" charset="0"/>
              </a:rPr>
              <a:t>			   raz</a:t>
            </a:r>
            <a:r>
              <a:rPr lang="fr-FR" sz="800" dirty="0" smtClean="0">
                <a:latin typeface="Arial" pitchFamily="34" charset="0"/>
                <a:cs typeface="Arial" pitchFamily="34" charset="0"/>
              </a:rPr>
              <a:t>-</a:t>
            </a:r>
            <a:r>
              <a:rPr lang="fr-FR" sz="800" i="1" dirty="0" smtClean="0">
                <a:latin typeface="Arial" pitchFamily="34" charset="0"/>
                <a:cs typeface="Arial" pitchFamily="34" charset="0"/>
              </a:rPr>
              <a:t>el</a:t>
            </a:r>
            <a:r>
              <a:rPr lang="fr-FR" sz="800" dirty="0" smtClean="0">
                <a:latin typeface="Arial" pitchFamily="34" charset="0"/>
                <a:cs typeface="Arial" pitchFamily="34" charset="0"/>
              </a:rPr>
              <a:t>-</a:t>
            </a:r>
            <a:r>
              <a:rPr lang="fr-FR" sz="800" i="1" dirty="0" err="1" smtClean="0">
                <a:latin typeface="Arial" pitchFamily="34" charset="0"/>
                <a:cs typeface="Arial" pitchFamily="34" charset="0"/>
              </a:rPr>
              <a:t>hanout</a:t>
            </a:r>
            <a:r>
              <a:rPr lang="fr-FR" sz="800" dirty="0" smtClean="0">
                <a:latin typeface="Arial" pitchFamily="34" charset="0"/>
                <a:cs typeface="Arial" pitchFamily="34" charset="0"/>
              </a:rPr>
              <a:t>) </a:t>
            </a:r>
            <a:br>
              <a:rPr lang="fr-FR" sz="800" dirty="0" smtClean="0">
                <a:latin typeface="Arial" pitchFamily="34" charset="0"/>
                <a:cs typeface="Arial" pitchFamily="34" charset="0"/>
              </a:rPr>
            </a:br>
            <a:r>
              <a:rPr lang="fr-FR" sz="800" dirty="0" smtClean="0">
                <a:latin typeface="Arial" pitchFamily="34" charset="0"/>
                <a:cs typeface="Arial" pitchFamily="34" charset="0"/>
              </a:rPr>
              <a:t> 		- 2 cuillères de crème fraîche </a:t>
            </a:r>
            <a:br>
              <a:rPr lang="fr-FR" sz="800" dirty="0" smtClean="0">
                <a:latin typeface="Arial" pitchFamily="34" charset="0"/>
                <a:cs typeface="Arial" pitchFamily="34" charset="0"/>
              </a:rPr>
            </a:br>
            <a:r>
              <a:rPr lang="fr-FR" sz="800" dirty="0" smtClean="0">
                <a:latin typeface="Arial" pitchFamily="34" charset="0"/>
                <a:cs typeface="Arial" pitchFamily="34" charset="0"/>
              </a:rPr>
              <a:t> 		- de la moutarde et 1 cube de bouillon </a:t>
            </a:r>
            <a:r>
              <a:rPr lang="fr-FR" sz="800" b="1" i="1" dirty="0" smtClean="0">
                <a:latin typeface="Arial" pitchFamily="34" charset="0"/>
                <a:cs typeface="Arial" pitchFamily="34" charset="0"/>
              </a:rPr>
              <a:t/>
            </a:r>
            <a:br>
              <a:rPr lang="fr-FR" sz="800" b="1" i="1" dirty="0" smtClean="0">
                <a:latin typeface="Arial" pitchFamily="34" charset="0"/>
                <a:cs typeface="Arial" pitchFamily="34" charset="0"/>
              </a:rPr>
            </a:br>
            <a:r>
              <a:rPr lang="fr-FR" sz="800" dirty="0" smtClean="0">
                <a:latin typeface="Arial" pitchFamily="34" charset="0"/>
                <a:cs typeface="Arial" pitchFamily="34" charset="0"/>
              </a:rPr>
              <a:t>Découper les poireaux (sans le vert), les navets et les oignons en rondelles d'un demi-centimètre. Faire cuire à la vapeur 10 mn.</a:t>
            </a:r>
            <a:br>
              <a:rPr lang="fr-FR" sz="800" dirty="0" smtClean="0">
                <a:latin typeface="Arial" pitchFamily="34" charset="0"/>
                <a:cs typeface="Arial" pitchFamily="34" charset="0"/>
              </a:rPr>
            </a:br>
            <a:r>
              <a:rPr lang="fr-FR" sz="800" dirty="0" smtClean="0">
                <a:latin typeface="Arial" pitchFamily="34" charset="0"/>
                <a:cs typeface="Arial" pitchFamily="34" charset="0"/>
              </a:rPr>
              <a:t>Puis faire revenir à feu vif ces légumes dans un faitout pendant 5 mn dans une noisette de beurre.</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abondamment du </a:t>
            </a:r>
            <a:r>
              <a:rPr lang="fr-FR" sz="800" i="1" dirty="0" smtClean="0">
                <a:latin typeface="Arial" pitchFamily="34" charset="0"/>
                <a:cs typeface="Arial" pitchFamily="34" charset="0"/>
              </a:rPr>
              <a:t>raz</a:t>
            </a:r>
            <a:r>
              <a:rPr lang="fr-FR" sz="800" dirty="0" smtClean="0">
                <a:latin typeface="Arial" pitchFamily="34" charset="0"/>
                <a:cs typeface="Arial" pitchFamily="34" charset="0"/>
              </a:rPr>
              <a:t>-</a:t>
            </a:r>
            <a:r>
              <a:rPr lang="fr-FR" sz="800" i="1" dirty="0" smtClean="0">
                <a:latin typeface="Arial" pitchFamily="34" charset="0"/>
                <a:cs typeface="Arial" pitchFamily="34" charset="0"/>
              </a:rPr>
              <a:t>el</a:t>
            </a:r>
            <a:r>
              <a:rPr lang="fr-FR" sz="800" dirty="0" smtClean="0">
                <a:latin typeface="Arial" pitchFamily="34" charset="0"/>
                <a:cs typeface="Arial" pitchFamily="34" charset="0"/>
              </a:rPr>
              <a:t>-</a:t>
            </a:r>
            <a:r>
              <a:rPr lang="fr-FR" sz="800" i="1" dirty="0" err="1" smtClean="0">
                <a:latin typeface="Arial" pitchFamily="34" charset="0"/>
                <a:cs typeface="Arial" pitchFamily="34" charset="0"/>
              </a:rPr>
              <a:t>hanout</a:t>
            </a:r>
            <a:r>
              <a:rPr lang="fr-FR" sz="800" dirty="0" smtClean="0">
                <a:latin typeface="Arial" pitchFamily="34" charset="0"/>
                <a:cs typeface="Arial" pitchFamily="34" charset="0"/>
              </a:rPr>
              <a:t> et du cumin (2 cuillères à soupe de chaque - vous pouvez remplacer le </a:t>
            </a:r>
            <a:r>
              <a:rPr lang="fr-FR" sz="800" i="1" dirty="0" smtClean="0">
                <a:latin typeface="Arial" pitchFamily="34" charset="0"/>
                <a:cs typeface="Arial" pitchFamily="34" charset="0"/>
              </a:rPr>
              <a:t>raz</a:t>
            </a:r>
            <a:r>
              <a:rPr lang="fr-FR" sz="800" dirty="0" smtClean="0">
                <a:latin typeface="Arial" pitchFamily="34" charset="0"/>
                <a:cs typeface="Arial" pitchFamily="34" charset="0"/>
              </a:rPr>
              <a:t>-</a:t>
            </a:r>
            <a:r>
              <a:rPr lang="fr-FR" sz="800" i="1" dirty="0" smtClean="0">
                <a:latin typeface="Arial" pitchFamily="34" charset="0"/>
                <a:cs typeface="Arial" pitchFamily="34" charset="0"/>
              </a:rPr>
              <a:t>el</a:t>
            </a:r>
            <a:r>
              <a:rPr lang="fr-FR" sz="800" dirty="0" smtClean="0">
                <a:latin typeface="Arial" pitchFamily="34" charset="0"/>
                <a:cs typeface="Arial" pitchFamily="34" charset="0"/>
              </a:rPr>
              <a:t>-</a:t>
            </a:r>
            <a:r>
              <a:rPr lang="fr-FR" sz="800" i="1" dirty="0" err="1" smtClean="0">
                <a:latin typeface="Arial" pitchFamily="34" charset="0"/>
                <a:cs typeface="Arial" pitchFamily="34" charset="0"/>
              </a:rPr>
              <a:t>hanout</a:t>
            </a:r>
            <a:r>
              <a:rPr lang="fr-FR" sz="800" dirty="0" smtClean="0">
                <a:latin typeface="Arial" pitchFamily="34" charset="0"/>
                <a:cs typeface="Arial" pitchFamily="34" charset="0"/>
              </a:rPr>
              <a:t> par du safran, cannelle et curry). Saler et poivrer.</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une cuillère à soupe de moutarde et les gousses d'ail écrasées. Ajoutez un verre à moutarde (15 cl) d'eau chaude dans lequel vous avez fait dissoudre un cube de bouillon de poule. Faire cuire à feu doux à l'étouffée durant 20 mn (30 mn si vous n'avez pas précuit à la vapeur).</a:t>
            </a:r>
            <a:br>
              <a:rPr lang="fr-FR" sz="800" dirty="0" smtClean="0">
                <a:latin typeface="Arial" pitchFamily="34" charset="0"/>
                <a:cs typeface="Arial" pitchFamily="34" charset="0"/>
              </a:rPr>
            </a:br>
            <a:r>
              <a:rPr lang="fr-FR" sz="800" dirty="0" smtClean="0">
                <a:latin typeface="Arial" pitchFamily="34" charset="0"/>
                <a:cs typeface="Arial" pitchFamily="34" charset="0"/>
              </a:rPr>
              <a:t>Si vous le désirez, 5 mn avant la fin de cuisson, ajouter la crème fraîche</a:t>
            </a:r>
          </a:p>
          <a:p>
            <a:endParaRPr lang="fr-FR" sz="800" dirty="0" smtClean="0">
              <a:latin typeface="Arial" pitchFamily="34" charset="0"/>
              <a:cs typeface="Arial" pitchFamily="34" charset="0"/>
            </a:endParaRPr>
          </a:p>
          <a:p>
            <a:r>
              <a:rPr lang="fr-FR" sz="800" i="1" dirty="0" smtClean="0">
                <a:latin typeface="Arial" pitchFamily="34" charset="0"/>
                <a:cs typeface="Arial" pitchFamily="34" charset="0"/>
              </a:rPr>
              <a:t>Accompagne très bien des cuisses de poulet grillées au four ou des côtes d'agneau.</a:t>
            </a: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7" descr="http://t2.gstatic.com/images?q=tbn:ANd9GcSHVIuj2Gf5Ts_DeR1VBU21uduuBHwF856K55R-1QLZzaL1sfIX"/>
          <p:cNvPicPr>
            <a:picLocks noChangeAspect="1" noChangeArrowheads="1"/>
          </p:cNvPicPr>
          <p:nvPr/>
        </p:nvPicPr>
        <p:blipFill>
          <a:blip r:embed="rId4" cstate="print"/>
          <a:srcRect/>
          <a:stretch>
            <a:fillRect/>
          </a:stretch>
        </p:blipFill>
        <p:spPr bwMode="auto">
          <a:xfrm>
            <a:off x="4211960" y="404664"/>
            <a:ext cx="1622957" cy="1080000"/>
          </a:xfrm>
          <a:prstGeom prst="rect">
            <a:avLst/>
          </a:prstGeom>
          <a:noFill/>
        </p:spPr>
      </p:pic>
      <p:pic>
        <p:nvPicPr>
          <p:cNvPr id="10" name="Picture 9" descr="http://t0.gstatic.com/images?q=tbn:ANd9GcR6gq6UD605rzfnJauLM57YumKwr2KOfA_YGsXs7wjyFC7PNREh"/>
          <p:cNvPicPr>
            <a:picLocks noChangeAspect="1" noChangeArrowheads="1"/>
          </p:cNvPicPr>
          <p:nvPr/>
        </p:nvPicPr>
        <p:blipFill>
          <a:blip r:embed="rId5" cstate="print"/>
          <a:srcRect/>
          <a:stretch>
            <a:fillRect/>
          </a:stretch>
        </p:blipFill>
        <p:spPr bwMode="auto">
          <a:xfrm>
            <a:off x="5940152" y="404664"/>
            <a:ext cx="1441851" cy="1080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NAVET</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NAVETS FARCIS</a:t>
            </a:r>
            <a:endParaRPr lang="fr-FR" sz="800" dirty="0" smtClean="0">
              <a:latin typeface="Arial" pitchFamily="34" charset="0"/>
              <a:cs typeface="Arial" pitchFamily="34" charset="0"/>
            </a:endParaRPr>
          </a:p>
          <a:p>
            <a:pPr>
              <a:buNone/>
            </a:pPr>
            <a:r>
              <a:rPr lang="fr-FR" sz="800" i="1" dirty="0" smtClean="0">
                <a:latin typeface="Arial" pitchFamily="34" charset="0"/>
                <a:cs typeface="Arial" pitchFamily="34" charset="0"/>
              </a:rPr>
              <a:t>	</a:t>
            </a:r>
            <a:r>
              <a:rPr lang="fr-FR" sz="600" i="1" dirty="0" smtClean="0">
                <a:latin typeface="Arial" pitchFamily="34" charset="0"/>
                <a:cs typeface="Arial" pitchFamily="34" charset="0"/>
              </a:rPr>
              <a:t>Recette transmise par Madame Charline FONTAINE</a:t>
            </a:r>
            <a:endParaRPr lang="fr-FR" sz="6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des navets</a:t>
            </a:r>
          </a:p>
          <a:p>
            <a:pPr>
              <a:buNone/>
            </a:pPr>
            <a:r>
              <a:rPr lang="fr-FR" sz="800" dirty="0" smtClean="0">
                <a:latin typeface="Arial" pitchFamily="34" charset="0"/>
                <a:cs typeface="Arial" pitchFamily="34" charset="0"/>
              </a:rPr>
              <a:t>			- de la farce pour légumes (ou tout 		   autre farce à votre convenance)</a:t>
            </a:r>
          </a:p>
          <a:p>
            <a:pPr>
              <a:buNone/>
            </a:pPr>
            <a:r>
              <a:rPr lang="fr-FR" sz="800" dirty="0" smtClean="0">
                <a:latin typeface="Arial" pitchFamily="34" charset="0"/>
                <a:cs typeface="Arial" pitchFamily="34" charset="0"/>
              </a:rPr>
              <a:t>			-  huile d'olive </a:t>
            </a:r>
          </a:p>
          <a:p>
            <a:pPr>
              <a:buNone/>
            </a:pPr>
            <a:r>
              <a:rPr lang="fr-FR" sz="800" dirty="0" smtClean="0">
                <a:latin typeface="Arial" pitchFamily="34" charset="0"/>
                <a:cs typeface="Arial" pitchFamily="34" charset="0"/>
              </a:rPr>
              <a:t>	Ustensile: une cuillère à pomme parisienne</a:t>
            </a:r>
          </a:p>
          <a:p>
            <a:endParaRPr lang="fr-FR" sz="800" dirty="0" smtClean="0">
              <a:latin typeface="Arial" pitchFamily="34" charset="0"/>
              <a:cs typeface="Arial" pitchFamily="34" charset="0"/>
            </a:endParaRPr>
          </a:p>
          <a:p>
            <a:endParaRPr lang="fr-FR" sz="800" dirty="0" smtClean="0">
              <a:latin typeface="Arial" pitchFamily="34" charset="0"/>
              <a:cs typeface="Arial" pitchFamily="34" charset="0"/>
            </a:endParaRPr>
          </a:p>
          <a:p>
            <a:endParaRPr lang="fr-FR" sz="800" dirty="0" smtClean="0">
              <a:latin typeface="Arial" pitchFamily="34" charset="0"/>
              <a:cs typeface="Arial" pitchFamily="34" charset="0"/>
            </a:endParaRPr>
          </a:p>
          <a:p>
            <a:endParaRPr lang="fr-FR" sz="800" dirty="0" smtClean="0">
              <a:latin typeface="Arial" pitchFamily="34" charset="0"/>
              <a:cs typeface="Arial" pitchFamily="34" charset="0"/>
            </a:endParaRPr>
          </a:p>
          <a:p>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Laver et éplucher les navets. Les cuire 20 minutes à la vapeur puis les passer sous l'eau froide pour les rafraîchir.</a:t>
            </a:r>
          </a:p>
          <a:p>
            <a:pPr>
              <a:buNone/>
            </a:pPr>
            <a:r>
              <a:rPr lang="fr-FR" sz="800" dirty="0" smtClean="0">
                <a:latin typeface="Arial" pitchFamily="34" charset="0"/>
                <a:cs typeface="Arial" pitchFamily="34" charset="0"/>
              </a:rPr>
              <a:t>	Les évider à l'aide d'une cuillère à pomme parisienne puis les farcir avec la farce choisie. Mettre les navets farcis dans un plat avec les billes de navets autour. Arroser d'un filet d'huile d'olive et enfourné à 180° pendant 20 minutes.</a:t>
            </a:r>
          </a:p>
          <a:p>
            <a:pPr>
              <a:buNone/>
            </a:pPr>
            <a:r>
              <a:rPr lang="fr-FR" sz="800" dirty="0" smtClean="0">
                <a:latin typeface="Arial" pitchFamily="34" charset="0"/>
                <a:cs typeface="Arial" pitchFamily="34" charset="0"/>
              </a:rPr>
              <a:t>	Pour une entrée faire la recette avec des petits navets accompagnés d'une salade. Pour un plat, prendre des plus gros navets que vous pouvez accompagnés de riz par exemple.</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336504"/>
          </a:xfrm>
        </p:spPr>
        <p:txBody>
          <a:bodyPr/>
          <a:lstStyle/>
          <a:p>
            <a:r>
              <a:rPr lang="fr-FR" sz="800" b="1" dirty="0" smtClean="0">
                <a:latin typeface="Arial" pitchFamily="34" charset="0"/>
                <a:cs typeface="Arial" pitchFamily="34" charset="0"/>
              </a:rPr>
              <a:t>GRATIN DE NAVETS AUX FRUITS SECS</a:t>
            </a:r>
            <a:endParaRPr lang="fr-FR" sz="800" dirty="0" smtClean="0">
              <a:latin typeface="Arial" pitchFamily="34" charset="0"/>
              <a:cs typeface="Arial" pitchFamily="34" charset="0"/>
            </a:endParaRPr>
          </a:p>
          <a:p>
            <a:pPr>
              <a:buNone/>
            </a:pPr>
            <a:r>
              <a:rPr lang="fr-FR" sz="800" b="1" dirty="0" smtClean="0">
                <a:latin typeface="Arial" pitchFamily="34" charset="0"/>
                <a:cs typeface="Arial" pitchFamily="34" charset="0"/>
              </a:rPr>
              <a:t>	Pour 4 personnes :</a:t>
            </a:r>
            <a:r>
              <a:rPr lang="fr-FR" sz="800" dirty="0" smtClean="0">
                <a:latin typeface="Arial" pitchFamily="34" charset="0"/>
                <a:cs typeface="Arial" pitchFamily="34" charset="0"/>
              </a:rPr>
              <a:t> </a:t>
            </a:r>
            <a:r>
              <a:rPr lang="fr-FR" sz="800" b="1" i="1" dirty="0" smtClean="0">
                <a:latin typeface="Arial" pitchFamily="34" charset="0"/>
                <a:cs typeface="Arial" pitchFamily="34" charset="0"/>
              </a:rPr>
              <a:t>	</a:t>
            </a:r>
            <a:r>
              <a:rPr lang="fr-FR" sz="800" dirty="0" smtClean="0">
                <a:latin typeface="Arial" pitchFamily="34" charset="0"/>
                <a:cs typeface="Arial" pitchFamily="34" charset="0"/>
              </a:rPr>
              <a:t>- 1 botte de navets (soit 500 à 700 g) </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 de mélange de fruits secs : 		   pruneaux, figues, dattes ou (et) 		   abricots, noix, etc. </a:t>
            </a:r>
            <a:br>
              <a:rPr lang="fr-FR" sz="800" dirty="0" smtClean="0">
                <a:latin typeface="Arial" pitchFamily="34" charset="0"/>
                <a:cs typeface="Arial" pitchFamily="34" charset="0"/>
              </a:rPr>
            </a:br>
            <a:r>
              <a:rPr lang="fr-FR" sz="800" dirty="0" smtClean="0">
                <a:latin typeface="Arial" pitchFamily="34" charset="0"/>
                <a:cs typeface="Arial" pitchFamily="34" charset="0"/>
              </a:rPr>
              <a:t>		- 10 cl de crème </a:t>
            </a:r>
            <a:br>
              <a:rPr lang="fr-FR" sz="800" dirty="0" smtClean="0">
                <a:latin typeface="Arial" pitchFamily="34" charset="0"/>
                <a:cs typeface="Arial" pitchFamily="34" charset="0"/>
              </a:rPr>
            </a:br>
            <a:r>
              <a:rPr lang="fr-FR" sz="800" dirty="0" smtClean="0">
                <a:latin typeface="Arial" pitchFamily="34" charset="0"/>
                <a:cs typeface="Arial" pitchFamily="34" charset="0"/>
              </a:rPr>
              <a:t>  		- 1 jaune d'œuf</a:t>
            </a:r>
            <a:br>
              <a:rPr lang="fr-FR" sz="800" dirty="0" smtClean="0">
                <a:latin typeface="Arial" pitchFamily="34" charset="0"/>
                <a:cs typeface="Arial" pitchFamily="34" charset="0"/>
              </a:rPr>
            </a:br>
            <a:r>
              <a:rPr lang="fr-FR" sz="800" dirty="0" smtClean="0">
                <a:latin typeface="Arial" pitchFamily="34" charset="0"/>
                <a:cs typeface="Arial" pitchFamily="34" charset="0"/>
              </a:rPr>
              <a:t>Couper les navets en fins bâtonnets.</a:t>
            </a:r>
            <a:br>
              <a:rPr lang="fr-FR" sz="800" dirty="0" smtClean="0">
                <a:latin typeface="Arial" pitchFamily="34" charset="0"/>
                <a:cs typeface="Arial" pitchFamily="34" charset="0"/>
              </a:rPr>
            </a:br>
            <a:r>
              <a:rPr lang="fr-FR" sz="800" dirty="0" smtClean="0">
                <a:latin typeface="Arial" pitchFamily="34" charset="0"/>
                <a:cs typeface="Arial" pitchFamily="34" charset="0"/>
              </a:rPr>
              <a:t>Les faire revenir au beurre dans une poêle jusqu'à ce qu'ils soient fondants (soit 10 à 15 mn).</a:t>
            </a:r>
            <a:br>
              <a:rPr lang="fr-FR" sz="800" dirty="0" smtClean="0">
                <a:latin typeface="Arial" pitchFamily="34" charset="0"/>
                <a:cs typeface="Arial" pitchFamily="34" charset="0"/>
              </a:rPr>
            </a:br>
            <a:r>
              <a:rPr lang="fr-FR" sz="800" dirty="0" smtClean="0">
                <a:latin typeface="Arial" pitchFamily="34" charset="0"/>
                <a:cs typeface="Arial" pitchFamily="34" charset="0"/>
              </a:rPr>
              <a:t>Saler et poivrer. </a:t>
            </a:r>
            <a:br>
              <a:rPr lang="fr-FR" sz="800" dirty="0" smtClean="0">
                <a:latin typeface="Arial" pitchFamily="34" charset="0"/>
                <a:cs typeface="Arial" pitchFamily="34" charset="0"/>
              </a:rPr>
            </a:br>
            <a:r>
              <a:rPr lang="fr-FR" sz="800" dirty="0" smtClean="0">
                <a:latin typeface="Arial" pitchFamily="34" charset="0"/>
                <a:cs typeface="Arial" pitchFamily="34" charset="0"/>
              </a:rPr>
              <a:t>Couper les fruits secs en petits dés et les mélanger aux navets.</a:t>
            </a:r>
            <a:br>
              <a:rPr lang="fr-FR" sz="800" dirty="0" smtClean="0">
                <a:latin typeface="Arial" pitchFamily="34" charset="0"/>
                <a:cs typeface="Arial" pitchFamily="34" charset="0"/>
              </a:rPr>
            </a:br>
            <a:r>
              <a:rPr lang="fr-FR" sz="800" dirty="0" smtClean="0">
                <a:latin typeface="Arial" pitchFamily="34" charset="0"/>
                <a:cs typeface="Arial" pitchFamily="34" charset="0"/>
              </a:rPr>
              <a:t>Déposer le tout dans un plat réfractaire. </a:t>
            </a:r>
            <a:br>
              <a:rPr lang="fr-FR" sz="800" dirty="0" smtClean="0">
                <a:latin typeface="Arial" pitchFamily="34" charset="0"/>
                <a:cs typeface="Arial" pitchFamily="34" charset="0"/>
              </a:rPr>
            </a:br>
            <a:r>
              <a:rPr lang="fr-FR" sz="800" dirty="0" smtClean="0">
                <a:latin typeface="Arial" pitchFamily="34" charset="0"/>
                <a:cs typeface="Arial" pitchFamily="34" charset="0"/>
              </a:rPr>
              <a:t>Battre la crème et la mélanger au jaune d'œuf. </a:t>
            </a:r>
            <a:br>
              <a:rPr lang="fr-FR" sz="800" dirty="0" smtClean="0">
                <a:latin typeface="Arial" pitchFamily="34" charset="0"/>
                <a:cs typeface="Arial" pitchFamily="34" charset="0"/>
              </a:rPr>
            </a:br>
            <a:r>
              <a:rPr lang="fr-FR" sz="800" dirty="0" smtClean="0">
                <a:latin typeface="Arial" pitchFamily="34" charset="0"/>
                <a:cs typeface="Arial" pitchFamily="34" charset="0"/>
              </a:rPr>
              <a:t>Finition : remettre les navets 5 mn au four, puis les recouvrir du mélange crème-jaune d'œuf et faire dorer sous le grill 5 à 10mn. </a:t>
            </a:r>
          </a:p>
          <a:p>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NAVETS, CAROTTES ET SAUMON EN PAPILLOTTES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- 4 pavés de saumon</a:t>
            </a:r>
            <a:br>
              <a:rPr lang="fr-FR" sz="800" dirty="0" smtClean="0">
                <a:latin typeface="Arial" pitchFamily="34" charset="0"/>
                <a:cs typeface="Arial" pitchFamily="34" charset="0"/>
              </a:rPr>
            </a:br>
            <a:r>
              <a:rPr lang="fr-FR" sz="800" dirty="0" smtClean="0">
                <a:latin typeface="Arial" pitchFamily="34" charset="0"/>
                <a:cs typeface="Arial" pitchFamily="34" charset="0"/>
              </a:rPr>
              <a:t> 		- 2 carottes</a:t>
            </a:r>
            <a:br>
              <a:rPr lang="fr-FR" sz="800" dirty="0" smtClean="0">
                <a:latin typeface="Arial" pitchFamily="34" charset="0"/>
                <a:cs typeface="Arial" pitchFamily="34" charset="0"/>
              </a:rPr>
            </a:br>
            <a:r>
              <a:rPr lang="fr-FR" sz="800" dirty="0" smtClean="0">
                <a:latin typeface="Arial" pitchFamily="34" charset="0"/>
                <a:cs typeface="Arial" pitchFamily="34" charset="0"/>
              </a:rPr>
              <a:t> 		 - 2 navets</a:t>
            </a:r>
            <a:br>
              <a:rPr lang="fr-FR" sz="800" dirty="0" smtClean="0">
                <a:latin typeface="Arial" pitchFamily="34" charset="0"/>
                <a:cs typeface="Arial" pitchFamily="34" charset="0"/>
              </a:rPr>
            </a:br>
            <a:r>
              <a:rPr lang="fr-FR" sz="800" dirty="0" smtClean="0">
                <a:latin typeface="Arial" pitchFamily="34" charset="0"/>
                <a:cs typeface="Arial" pitchFamily="34" charset="0"/>
              </a:rPr>
              <a:t> 		- 1 citron</a:t>
            </a:r>
            <a:br>
              <a:rPr lang="fr-FR" sz="800" dirty="0" smtClean="0">
                <a:latin typeface="Arial" pitchFamily="34" charset="0"/>
                <a:cs typeface="Arial" pitchFamily="34" charset="0"/>
              </a:rPr>
            </a:br>
            <a:r>
              <a:rPr lang="fr-FR" sz="800" dirty="0" smtClean="0">
                <a:latin typeface="Arial" pitchFamily="34" charset="0"/>
                <a:cs typeface="Arial" pitchFamily="34" charset="0"/>
              </a:rPr>
              <a:t> 		- une petite brique de crème fraîche </a:t>
            </a:r>
          </a:p>
          <a:p>
            <a:pPr>
              <a:buNone/>
            </a:pPr>
            <a:r>
              <a:rPr lang="fr-FR" sz="800" dirty="0" smtClean="0">
                <a:latin typeface="Arial" pitchFamily="34" charset="0"/>
                <a:cs typeface="Arial" pitchFamily="34" charset="0"/>
              </a:rPr>
              <a:t>		 	- sel, poivre et papier de cuisson</a:t>
            </a:r>
            <a:br>
              <a:rPr lang="fr-FR" sz="800" dirty="0" smtClean="0">
                <a:latin typeface="Arial" pitchFamily="34" charset="0"/>
                <a:cs typeface="Arial" pitchFamily="34" charset="0"/>
              </a:rPr>
            </a:br>
            <a:r>
              <a:rPr lang="fr-FR" sz="800" dirty="0" smtClean="0">
                <a:latin typeface="Arial" pitchFamily="34" charset="0"/>
                <a:cs typeface="Arial" pitchFamily="34" charset="0"/>
              </a:rPr>
              <a:t>Râper les carottes et les navets, les faire revenir dans une noix de beurre dans 2 poêles séparées.</a:t>
            </a:r>
            <a:br>
              <a:rPr lang="fr-FR" sz="800" dirty="0" smtClean="0">
                <a:latin typeface="Arial" pitchFamily="34" charset="0"/>
                <a:cs typeface="Arial" pitchFamily="34" charset="0"/>
              </a:rPr>
            </a:br>
            <a:r>
              <a:rPr lang="fr-FR" sz="800" dirty="0" smtClean="0">
                <a:latin typeface="Arial" pitchFamily="34" charset="0"/>
                <a:cs typeface="Arial" pitchFamily="34" charset="0"/>
              </a:rPr>
              <a:t>Poser un pavé de saumon sur une feuille de papier cuisson.</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sur le saumon un peu de jus de citron, saler et poivrer.</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une cuillère à café de crème fraîche puis un peu de navet sur une moitié du pavé et un peu de carottes sur l'autre moitié.</a:t>
            </a:r>
            <a:br>
              <a:rPr lang="fr-FR" sz="800" dirty="0" smtClean="0">
                <a:latin typeface="Arial" pitchFamily="34" charset="0"/>
                <a:cs typeface="Arial" pitchFamily="34" charset="0"/>
              </a:rPr>
            </a:br>
            <a:r>
              <a:rPr lang="fr-FR" sz="800" dirty="0" smtClean="0">
                <a:latin typeface="Arial" pitchFamily="34" charset="0"/>
                <a:cs typeface="Arial" pitchFamily="34" charset="0"/>
              </a:rPr>
              <a:t>Replier le papier cuisson afin de réaliser une papillote et la poser dans un plat. Procéder de la même façon pour les 3 autres pavés de saumon.</a:t>
            </a:r>
          </a:p>
          <a:p>
            <a:pPr>
              <a:buNone/>
            </a:pPr>
            <a:r>
              <a:rPr lang="fr-FR" sz="800" dirty="0" smtClean="0">
                <a:latin typeface="Arial" pitchFamily="34" charset="0"/>
                <a:cs typeface="Arial" pitchFamily="34" charset="0"/>
              </a:rPr>
              <a:t>	Faites cuire environ 30 minutes dans un four préchauffé à 180°C (thermostat 6).</a:t>
            </a:r>
          </a:p>
          <a:p>
            <a:endParaRPr lang="fr-FR" sz="800" dirty="0">
              <a:latin typeface="Arial" pitchFamily="34" charset="0"/>
              <a:cs typeface="Arial" pitchFamily="34" charset="0"/>
            </a:endParaRPr>
          </a:p>
        </p:txBody>
      </p:sp>
      <p:pic>
        <p:nvPicPr>
          <p:cNvPr id="9" name="Picture 7" descr="http://t2.gstatic.com/images?q=tbn:ANd9GcSHVIuj2Gf5Ts_DeR1VBU21uduuBHwF856K55R-1QLZzaL1sfIX"/>
          <p:cNvPicPr>
            <a:picLocks noChangeAspect="1" noChangeArrowheads="1"/>
          </p:cNvPicPr>
          <p:nvPr/>
        </p:nvPicPr>
        <p:blipFill>
          <a:blip r:embed="rId4" cstate="print"/>
          <a:srcRect/>
          <a:stretch>
            <a:fillRect/>
          </a:stretch>
        </p:blipFill>
        <p:spPr bwMode="auto">
          <a:xfrm>
            <a:off x="4211960" y="404664"/>
            <a:ext cx="1622957" cy="1080000"/>
          </a:xfrm>
          <a:prstGeom prst="rect">
            <a:avLst/>
          </a:prstGeom>
          <a:noFill/>
        </p:spPr>
      </p:pic>
      <p:pic>
        <p:nvPicPr>
          <p:cNvPr id="10" name="Picture 9" descr="http://t0.gstatic.com/images?q=tbn:ANd9GcR6gq6UD605rzfnJauLM57YumKwr2KOfA_YGsXs7wjyFC7PNREh"/>
          <p:cNvPicPr>
            <a:picLocks noChangeAspect="1" noChangeArrowheads="1"/>
          </p:cNvPicPr>
          <p:nvPr/>
        </p:nvPicPr>
        <p:blipFill>
          <a:blip r:embed="rId5" cstate="print"/>
          <a:srcRect/>
          <a:stretch>
            <a:fillRect/>
          </a:stretch>
        </p:blipFill>
        <p:spPr bwMode="auto">
          <a:xfrm>
            <a:off x="5940152" y="404664"/>
            <a:ext cx="1441851" cy="1080000"/>
          </a:xfrm>
          <a:prstGeom prst="rect">
            <a:avLst/>
          </a:prstGeom>
          <a:noFill/>
        </p:spPr>
      </p:pic>
      <p:pic>
        <p:nvPicPr>
          <p:cNvPr id="11" name="Image 10" descr="images_002.jpg"/>
          <p:cNvPicPr>
            <a:picLocks noChangeAspect="1"/>
          </p:cNvPicPr>
          <p:nvPr/>
        </p:nvPicPr>
        <p:blipFill>
          <a:blip r:embed="rId6" cstate="print"/>
          <a:stretch>
            <a:fillRect/>
          </a:stretch>
        </p:blipFill>
        <p:spPr>
          <a:xfrm>
            <a:off x="2627784" y="2996952"/>
            <a:ext cx="540000" cy="540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NAVET</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6</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GRATIN DE POMMES DE TERRE/NAVETS AUX FRUITS SECS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Des pommes de terre</a:t>
            </a:r>
          </a:p>
          <a:p>
            <a:pPr>
              <a:buNone/>
            </a:pPr>
            <a:r>
              <a:rPr lang="fr-FR" sz="800" dirty="0" smtClean="0">
                <a:latin typeface="Arial" pitchFamily="34" charset="0"/>
                <a:cs typeface="Arial" pitchFamily="34" charset="0"/>
              </a:rPr>
              <a:t>	 		- Des navets</a:t>
            </a:r>
          </a:p>
          <a:p>
            <a:pPr>
              <a:buNone/>
            </a:pPr>
            <a:r>
              <a:rPr lang="fr-FR" sz="800" dirty="0" smtClean="0">
                <a:latin typeface="Arial" pitchFamily="34" charset="0"/>
                <a:cs typeface="Arial" pitchFamily="34" charset="0"/>
              </a:rPr>
              <a:t>			- Des fruits secs (noix, noisettes, 		   dattes,</a:t>
            </a:r>
          </a:p>
          <a:p>
            <a:pPr>
              <a:buNone/>
            </a:pPr>
            <a:r>
              <a:rPr lang="fr-FR" sz="800" dirty="0" smtClean="0">
                <a:latin typeface="Arial" pitchFamily="34" charset="0"/>
                <a:cs typeface="Arial" pitchFamily="34" charset="0"/>
              </a:rPr>
              <a:t>			  Abricots en petits morceaux)</a:t>
            </a:r>
          </a:p>
          <a:p>
            <a:pPr>
              <a:buNone/>
            </a:pPr>
            <a:r>
              <a:rPr lang="fr-FR" sz="800" dirty="0" smtClean="0">
                <a:latin typeface="Arial" pitchFamily="34" charset="0"/>
                <a:cs typeface="Arial" pitchFamily="34" charset="0"/>
              </a:rPr>
              <a:t>			- sel, poivre, muscade</a:t>
            </a:r>
          </a:p>
          <a:p>
            <a:pPr>
              <a:buNone/>
            </a:pPr>
            <a:r>
              <a:rPr lang="fr-FR" sz="800" dirty="0" smtClean="0">
                <a:latin typeface="Arial" pitchFamily="34" charset="0"/>
                <a:cs typeface="Arial" pitchFamily="34" charset="0"/>
              </a:rPr>
              <a:t>			- du bouillon de légumes</a:t>
            </a:r>
          </a:p>
          <a:p>
            <a:pPr>
              <a:buNone/>
            </a:pPr>
            <a:r>
              <a:rPr lang="fr-FR" sz="800" dirty="0" smtClean="0">
                <a:latin typeface="Arial" pitchFamily="34" charset="0"/>
                <a:cs typeface="Arial" pitchFamily="34" charset="0"/>
              </a:rPr>
              <a:t>			- De la crème fraîche, un peu de 		   beurre.</a:t>
            </a:r>
          </a:p>
          <a:p>
            <a:pPr>
              <a:buNone/>
            </a:pPr>
            <a:r>
              <a:rPr lang="fr-FR" sz="800" dirty="0" smtClean="0">
                <a:latin typeface="Arial" pitchFamily="34" charset="0"/>
                <a:cs typeface="Arial" pitchFamily="34" charset="0"/>
              </a:rPr>
              <a:t>	Faites cuire les pommes de terre, faites revenir au beurre les navets coupés en bâtonnets. </a:t>
            </a:r>
          </a:p>
          <a:p>
            <a:pPr>
              <a:buNone/>
            </a:pPr>
            <a:r>
              <a:rPr lang="fr-FR" sz="800" dirty="0" smtClean="0">
                <a:latin typeface="Arial" pitchFamily="34" charset="0"/>
                <a:cs typeface="Arial" pitchFamily="34" charset="0"/>
              </a:rPr>
              <a:t>	Dans un plat allant au four, alterner les pommes de terre, les navets et parsemer de fruits secs. Ajouter sel, poivre, muscade.</a:t>
            </a:r>
          </a:p>
          <a:p>
            <a:pPr>
              <a:buNone/>
            </a:pPr>
            <a:r>
              <a:rPr lang="fr-FR" sz="800" dirty="0" smtClean="0">
                <a:latin typeface="Arial" pitchFamily="34" charset="0"/>
                <a:cs typeface="Arial" pitchFamily="34" charset="0"/>
              </a:rPr>
              <a:t>	Arroser à mi hauteur de bouillon de légumes et ajouter la crème fraîche.</a:t>
            </a:r>
          </a:p>
          <a:p>
            <a:pPr>
              <a:buNone/>
            </a:pPr>
            <a:r>
              <a:rPr lang="fr-FR" sz="800" dirty="0" smtClean="0">
                <a:latin typeface="Arial" pitchFamily="34" charset="0"/>
                <a:cs typeface="Arial" pitchFamily="34" charset="0"/>
              </a:rPr>
              <a:t>	Cuire 30 mn à 180°, en recouvrant avec une feuille d’aluminium.</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CRÈME DE NAVETS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l de bouillon (poule ou légumes)</a:t>
            </a:r>
          </a:p>
          <a:p>
            <a:pPr>
              <a:buNone/>
            </a:pPr>
            <a:r>
              <a:rPr lang="fr-FR" sz="800" dirty="0" smtClean="0">
                <a:latin typeface="Arial" pitchFamily="34" charset="0"/>
                <a:cs typeface="Arial" pitchFamily="34" charset="0"/>
              </a:rPr>
              <a:t>			- 60 g de beurre</a:t>
            </a:r>
          </a:p>
          <a:p>
            <a:pPr>
              <a:buNone/>
            </a:pPr>
            <a:r>
              <a:rPr lang="fr-FR" sz="800" dirty="0" smtClean="0">
                <a:latin typeface="Arial" pitchFamily="34" charset="0"/>
                <a:cs typeface="Arial" pitchFamily="34" charset="0"/>
              </a:rPr>
              <a:t>			- 350 g de navets</a:t>
            </a:r>
          </a:p>
          <a:p>
            <a:pPr>
              <a:buNone/>
            </a:pPr>
            <a:r>
              <a:rPr lang="fr-FR" sz="800" dirty="0" smtClean="0">
                <a:latin typeface="Arial" pitchFamily="34" charset="0"/>
                <a:cs typeface="Arial" pitchFamily="34" charset="0"/>
              </a:rPr>
              <a:t>			- 1 c. à c. de farine</a:t>
            </a:r>
          </a:p>
          <a:p>
            <a:pPr>
              <a:buNone/>
            </a:pPr>
            <a:r>
              <a:rPr lang="fr-FR" sz="800" dirty="0" smtClean="0">
                <a:latin typeface="Arial" pitchFamily="34" charset="0"/>
                <a:cs typeface="Arial" pitchFamily="34" charset="0"/>
              </a:rPr>
              <a:t>			- ½ morceau de sucre</a:t>
            </a:r>
          </a:p>
          <a:p>
            <a:pPr>
              <a:buNone/>
            </a:pPr>
            <a:r>
              <a:rPr lang="fr-FR" sz="800" dirty="0" smtClean="0">
                <a:latin typeface="Arial" pitchFamily="34" charset="0"/>
                <a:cs typeface="Arial" pitchFamily="34" charset="0"/>
              </a:rPr>
              <a:t>			- 1 jaune d’œuf</a:t>
            </a:r>
          </a:p>
          <a:p>
            <a:pPr>
              <a:buNone/>
            </a:pPr>
            <a:r>
              <a:rPr lang="fr-FR" sz="800" dirty="0" smtClean="0">
                <a:latin typeface="Arial" pitchFamily="34" charset="0"/>
                <a:cs typeface="Arial" pitchFamily="34" charset="0"/>
              </a:rPr>
              <a:t>			- 2 c. à s. de crème, sel et poivre</a:t>
            </a:r>
          </a:p>
          <a:p>
            <a:pPr>
              <a:buNone/>
            </a:pPr>
            <a:r>
              <a:rPr lang="fr-FR" sz="800" dirty="0" smtClean="0">
                <a:latin typeface="Arial" pitchFamily="34" charset="0"/>
                <a:cs typeface="Arial" pitchFamily="34" charset="0"/>
              </a:rPr>
              <a:t>	Éplucher les navets et les couper en très petits dés. Faire fondre 30 grammes de beurre dans une casserole, ajouter les navets, laisser étuver (cuire en couvrant) à feu doux. Saler, poivrer puis ajouter le sucre et mouiller avec une louche de bouillon.</a:t>
            </a:r>
          </a:p>
          <a:p>
            <a:pPr>
              <a:buNone/>
            </a:pPr>
            <a:r>
              <a:rPr lang="fr-FR" sz="800" dirty="0" smtClean="0">
                <a:latin typeface="Arial" pitchFamily="34" charset="0"/>
                <a:cs typeface="Arial" pitchFamily="34" charset="0"/>
              </a:rPr>
              <a:t>	Préparer un roux blanc (faire fondre 30 g de beurre dans une casserole puis ajouter la farine et mélanger à la cuillère de bois. Laisser cuire 3 mn en remuant soigneusement. Mouiller avec le reste de bouillon, battre au fouet puis laisser cuire 10 mn à feu doux).</a:t>
            </a:r>
          </a:p>
          <a:p>
            <a:pPr>
              <a:buNone/>
            </a:pPr>
            <a:r>
              <a:rPr lang="fr-FR" sz="800" dirty="0" smtClean="0">
                <a:latin typeface="Arial" pitchFamily="34" charset="0"/>
                <a:cs typeface="Arial" pitchFamily="34" charset="0"/>
              </a:rPr>
              <a:t>	Lorsque les navets sont bien fondants, les passer au moulin à légumes. Ajouter cette purée de navets à la préparation précédente et continuer la cuisson pendant 5 à 6 mn.</a:t>
            </a:r>
          </a:p>
          <a:p>
            <a:pPr>
              <a:buNone/>
            </a:pPr>
            <a:r>
              <a:rPr lang="fr-FR" sz="800" dirty="0" smtClean="0">
                <a:latin typeface="Arial" pitchFamily="34" charset="0"/>
                <a:cs typeface="Arial" pitchFamily="34" charset="0"/>
              </a:rPr>
              <a:t>	Délayer le jaune d’œuf et la crème, les ajouter au potage pour le lier au moment de servir.</a:t>
            </a:r>
          </a:p>
          <a:p>
            <a:pPr>
              <a:buNone/>
            </a:pPr>
            <a:r>
              <a:rPr lang="fr-FR" sz="800" dirty="0" smtClean="0">
                <a:latin typeface="Arial" pitchFamily="34" charset="0"/>
                <a:cs typeface="Arial" pitchFamily="34" charset="0"/>
              </a:rPr>
              <a:t>	Variante : on peut remplacer le bouillon par du lait chaud et ajouter une pointe de muscade râpée. Le crème de navets peut se servir avec des tranches de pain grillées et des biscottes craquantes.</a:t>
            </a:r>
          </a:p>
          <a:p>
            <a:endParaRPr lang="fr-FR" sz="800" dirty="0">
              <a:latin typeface="Arial" pitchFamily="34" charset="0"/>
              <a:cs typeface="Arial" pitchFamily="34" charset="0"/>
            </a:endParaRPr>
          </a:p>
        </p:txBody>
      </p:sp>
      <p:pic>
        <p:nvPicPr>
          <p:cNvPr id="9" name="Picture 7" descr="http://t2.gstatic.com/images?q=tbn:ANd9GcSHVIuj2Gf5Ts_DeR1VBU21uduuBHwF856K55R-1QLZzaL1sfIX"/>
          <p:cNvPicPr>
            <a:picLocks noChangeAspect="1" noChangeArrowheads="1"/>
          </p:cNvPicPr>
          <p:nvPr/>
        </p:nvPicPr>
        <p:blipFill>
          <a:blip r:embed="rId4" cstate="print"/>
          <a:srcRect/>
          <a:stretch>
            <a:fillRect/>
          </a:stretch>
        </p:blipFill>
        <p:spPr bwMode="auto">
          <a:xfrm>
            <a:off x="4211960" y="404664"/>
            <a:ext cx="1622957" cy="1080000"/>
          </a:xfrm>
          <a:prstGeom prst="rect">
            <a:avLst/>
          </a:prstGeom>
          <a:noFill/>
        </p:spPr>
      </p:pic>
      <p:pic>
        <p:nvPicPr>
          <p:cNvPr id="10" name="Picture 9" descr="http://t0.gstatic.com/images?q=tbn:ANd9GcR6gq6UD605rzfnJauLM57YumKwr2KOfA_YGsXs7wjyFC7PNREh"/>
          <p:cNvPicPr>
            <a:picLocks noChangeAspect="1" noChangeArrowheads="1"/>
          </p:cNvPicPr>
          <p:nvPr/>
        </p:nvPicPr>
        <p:blipFill>
          <a:blip r:embed="rId5" cstate="print"/>
          <a:srcRect/>
          <a:stretch>
            <a:fillRect/>
          </a:stretch>
        </p:blipFill>
        <p:spPr bwMode="auto">
          <a:xfrm>
            <a:off x="5940152" y="404664"/>
            <a:ext cx="1441851" cy="1080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NAVET</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7</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NAVETS BRAISÉS AU VIN CUIT</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- 1 kg de navets </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 de lard de poitrine fumée </a:t>
            </a:r>
            <a:br>
              <a:rPr lang="fr-FR" sz="800" dirty="0" smtClean="0">
                <a:latin typeface="Arial" pitchFamily="34" charset="0"/>
                <a:cs typeface="Arial" pitchFamily="34" charset="0"/>
              </a:rPr>
            </a:br>
            <a:r>
              <a:rPr lang="fr-FR" sz="800" dirty="0" smtClean="0">
                <a:latin typeface="Arial" pitchFamily="34" charset="0"/>
                <a:cs typeface="Arial" pitchFamily="34" charset="0"/>
              </a:rPr>
              <a:t> 		- 50 g de beurre </a:t>
            </a:r>
            <a:br>
              <a:rPr lang="fr-FR" sz="800" dirty="0" smtClean="0">
                <a:latin typeface="Arial" pitchFamily="34" charset="0"/>
                <a:cs typeface="Arial" pitchFamily="34" charset="0"/>
              </a:rPr>
            </a:br>
            <a:r>
              <a:rPr lang="fr-FR" sz="800" dirty="0" smtClean="0">
                <a:latin typeface="Arial" pitchFamily="34" charset="0"/>
                <a:cs typeface="Arial" pitchFamily="34" charset="0"/>
              </a:rPr>
              <a:t> 		- 1/4 de L de bouillon </a:t>
            </a:r>
          </a:p>
          <a:p>
            <a:pPr>
              <a:buNone/>
            </a:pPr>
            <a:r>
              <a:rPr lang="fr-FR" sz="800" dirty="0" smtClean="0">
                <a:latin typeface="Arial" pitchFamily="34" charset="0"/>
                <a:cs typeface="Arial" pitchFamily="34" charset="0"/>
              </a:rPr>
              <a:t>	 		- 2 c à s de vin cuit (Porto, Vermouth...) </a:t>
            </a:r>
            <a:br>
              <a:rPr lang="fr-FR" sz="800" dirty="0" smtClean="0">
                <a:latin typeface="Arial" pitchFamily="34" charset="0"/>
                <a:cs typeface="Arial" pitchFamily="34" charset="0"/>
              </a:rPr>
            </a:br>
            <a:r>
              <a:rPr lang="fr-FR" sz="800" dirty="0" smtClean="0">
                <a:latin typeface="Arial" pitchFamily="34" charset="0"/>
                <a:cs typeface="Arial" pitchFamily="34" charset="0"/>
              </a:rPr>
              <a:t> 		- 1 bouquet garni </a:t>
            </a:r>
            <a:br>
              <a:rPr lang="fr-FR" sz="800" dirty="0" smtClean="0">
                <a:latin typeface="Arial" pitchFamily="34" charset="0"/>
                <a:cs typeface="Arial" pitchFamily="34" charset="0"/>
              </a:rPr>
            </a:br>
            <a:r>
              <a:rPr lang="fr-FR" sz="800" dirty="0" smtClean="0">
                <a:latin typeface="Arial" pitchFamily="34" charset="0"/>
                <a:cs typeface="Arial" pitchFamily="34" charset="0"/>
              </a:rPr>
              <a:t> 		- 1 pincée de sucre en poudre </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Épluchez les navets, lavez-les et coupez-les en morceaux. </a:t>
            </a:r>
            <a:br>
              <a:rPr lang="fr-FR" sz="800" dirty="0" smtClean="0">
                <a:latin typeface="Arial" pitchFamily="34" charset="0"/>
                <a:cs typeface="Arial" pitchFamily="34" charset="0"/>
              </a:rPr>
            </a:br>
            <a:r>
              <a:rPr lang="fr-FR" sz="800" dirty="0" smtClean="0">
                <a:latin typeface="Arial" pitchFamily="34" charset="0"/>
                <a:cs typeface="Arial" pitchFamily="34" charset="0"/>
              </a:rPr>
              <a:t>Détaillez le lard de poitrine fumée en très fins bâtonnets. </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une sauteuse, faites fondre 50 g de beurre avec une pincée de sucre en poudre. </a:t>
            </a:r>
            <a:br>
              <a:rPr lang="fr-FR" sz="800" dirty="0" smtClean="0">
                <a:latin typeface="Arial" pitchFamily="34" charset="0"/>
                <a:cs typeface="Arial" pitchFamily="34" charset="0"/>
              </a:rPr>
            </a:br>
            <a:r>
              <a:rPr lang="fr-FR" sz="800" dirty="0" smtClean="0">
                <a:latin typeface="Arial" pitchFamily="34" charset="0"/>
                <a:cs typeface="Arial" pitchFamily="34" charset="0"/>
              </a:rPr>
              <a:t>Ajoutez le lard fumé, puis les navets et laissez dorer le tout à petit feu. </a:t>
            </a:r>
            <a:br>
              <a:rPr lang="fr-FR" sz="800" dirty="0" smtClean="0">
                <a:latin typeface="Arial" pitchFamily="34" charset="0"/>
                <a:cs typeface="Arial" pitchFamily="34" charset="0"/>
              </a:rPr>
            </a:br>
            <a:r>
              <a:rPr lang="fr-FR" sz="800" dirty="0" smtClean="0">
                <a:latin typeface="Arial" pitchFamily="34" charset="0"/>
                <a:cs typeface="Arial" pitchFamily="34" charset="0"/>
              </a:rPr>
              <a:t>Lorsque le mélange a pris couleur, versez dans la sauteuse 1/4 de litre de bouillon. Ajoutez le bouquet garni. Salez, poivrez. </a:t>
            </a:r>
            <a:br>
              <a:rPr lang="fr-FR" sz="800" dirty="0" smtClean="0">
                <a:latin typeface="Arial" pitchFamily="34" charset="0"/>
                <a:cs typeface="Arial" pitchFamily="34" charset="0"/>
              </a:rPr>
            </a:br>
            <a:r>
              <a:rPr lang="fr-FR" sz="800" dirty="0" smtClean="0">
                <a:latin typeface="Arial" pitchFamily="34" charset="0"/>
                <a:cs typeface="Arial" pitchFamily="34" charset="0"/>
              </a:rPr>
              <a:t>Laissez mijoter les navets jusqu'à ce qu'ils soient bien tendres et que le jus de cuisson soit réduit à quelques cuillères (30 min environ). </a:t>
            </a:r>
            <a:br>
              <a:rPr lang="fr-FR" sz="800" dirty="0" smtClean="0">
                <a:latin typeface="Arial" pitchFamily="34" charset="0"/>
                <a:cs typeface="Arial" pitchFamily="34" charset="0"/>
              </a:rPr>
            </a:br>
            <a:r>
              <a:rPr lang="fr-FR" sz="800" dirty="0" smtClean="0">
                <a:latin typeface="Arial" pitchFamily="34" charset="0"/>
                <a:cs typeface="Arial" pitchFamily="34" charset="0"/>
              </a:rPr>
              <a:t>A ce moment-là, ajoutez 2 cuillères à soupe de vin cuit et continuez la cuisson à feu très doux pendant 10 minutes. </a:t>
            </a:r>
            <a:br>
              <a:rPr lang="fr-FR" sz="800" dirty="0" smtClean="0">
                <a:latin typeface="Arial" pitchFamily="34" charset="0"/>
                <a:cs typeface="Arial" pitchFamily="34" charset="0"/>
              </a:rPr>
            </a:br>
            <a:r>
              <a:rPr lang="fr-FR" sz="800" dirty="0" smtClean="0">
                <a:latin typeface="Arial" pitchFamily="34" charset="0"/>
                <a:cs typeface="Arial" pitchFamily="34" charset="0"/>
              </a:rPr>
              <a:t>Enlevez le bouquet garni, rectifiez l'assaisonnement. </a:t>
            </a:r>
            <a:br>
              <a:rPr lang="fr-FR" sz="800" dirty="0" smtClean="0">
                <a:latin typeface="Arial" pitchFamily="34" charset="0"/>
                <a:cs typeface="Arial" pitchFamily="34" charset="0"/>
              </a:rPr>
            </a:br>
            <a:r>
              <a:rPr lang="fr-FR" sz="800" dirty="0" smtClean="0">
                <a:latin typeface="Arial" pitchFamily="34" charset="0"/>
                <a:cs typeface="Arial" pitchFamily="34" charset="0"/>
              </a:rPr>
              <a:t>Servez bien chaud avec une viande. </a:t>
            </a:r>
            <a:br>
              <a:rPr lang="fr-FR" sz="800" dirty="0" smtClean="0">
                <a:latin typeface="Arial" pitchFamily="34" charset="0"/>
                <a:cs typeface="Arial" pitchFamily="34" charset="0"/>
              </a:rPr>
            </a:b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Ces navets accompagnent particulièrement bien un gigot ou des côtelettes d'agneau.</a:t>
            </a:r>
            <a:br>
              <a:rPr lang="fr-FR" sz="800" dirty="0" smtClean="0">
                <a:latin typeface="Arial" pitchFamily="34" charset="0"/>
                <a:cs typeface="Arial" pitchFamily="34" charset="0"/>
              </a:rPr>
            </a:b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Pour rehausser le goût des navets, vous pouvez ajouter, hors du feu, une cuillère à soupe de câpres bien égouttées. </a:t>
            </a:r>
            <a:br>
              <a:rPr lang="fr-FR" sz="800" dirty="0" smtClean="0">
                <a:latin typeface="Arial" pitchFamily="34" charset="0"/>
                <a:cs typeface="Arial" pitchFamily="34" charset="0"/>
              </a:rPr>
            </a:br>
            <a:r>
              <a:rPr lang="fr-FR" sz="800" dirty="0" smtClean="0">
                <a:latin typeface="Arial" pitchFamily="34" charset="0"/>
                <a:cs typeface="Arial" pitchFamily="34" charset="0"/>
              </a:rPr>
              <a:t>Tous les vins cuits conviennent pour préparer ce plat : secs comme le Xérès ou certains Vermouths, doux comme le Porto, le vin de Malaga.</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POTAGE AUX FANES DE NAVETS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pour </a:t>
            </a:r>
            <a:r>
              <a:rPr lang="fr-FR" sz="800" dirty="0" smtClean="0">
                <a:latin typeface="Arial" pitchFamily="34" charset="0"/>
                <a:cs typeface="Arial" pitchFamily="34" charset="0"/>
              </a:rPr>
              <a:t>4 </a:t>
            </a:r>
            <a:r>
              <a:rPr lang="fr-FR" sz="800" dirty="0" smtClean="0">
                <a:latin typeface="Arial" pitchFamily="34" charset="0"/>
                <a:cs typeface="Arial" pitchFamily="34" charset="0"/>
              </a:rPr>
              <a:t>personnes: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fanes </a:t>
            </a:r>
            <a:r>
              <a:rPr lang="fr-FR" sz="800" dirty="0" smtClean="0">
                <a:latin typeface="Arial" pitchFamily="34" charset="0"/>
                <a:cs typeface="Arial" pitchFamily="34" charset="0"/>
              </a:rPr>
              <a:t>de 2 bottes de navets,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- 50 </a:t>
            </a:r>
            <a:r>
              <a:rPr lang="fr-FR" sz="800" dirty="0" smtClean="0">
                <a:latin typeface="Arial" pitchFamily="34" charset="0"/>
                <a:cs typeface="Arial" pitchFamily="34" charset="0"/>
              </a:rPr>
              <a:t>g de beurre,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sel</a:t>
            </a:r>
            <a:r>
              <a:rPr lang="fr-FR" sz="800" dirty="0" smtClean="0">
                <a:latin typeface="Arial" pitchFamily="34" charset="0"/>
                <a:cs typeface="Arial" pitchFamily="34" charset="0"/>
              </a:rPr>
              <a:t>, poivre, </a:t>
            </a:r>
            <a:r>
              <a:rPr lang="fr-FR" sz="800" dirty="0" smtClean="0">
                <a:latin typeface="Arial" pitchFamily="34" charset="0"/>
                <a:cs typeface="Arial" pitchFamily="34" charset="0"/>
              </a:rPr>
              <a:t>muscade,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a:t>
            </a:r>
            <a:r>
              <a:rPr lang="fr-FR" sz="800" dirty="0" smtClean="0">
                <a:latin typeface="Arial" pitchFamily="34" charset="0"/>
                <a:cs typeface="Arial" pitchFamily="34" charset="0"/>
              </a:rPr>
              <a:t>cuillère à soupe de maïzena,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 </a:t>
            </a:r>
            <a:r>
              <a:rPr lang="fr-FR" sz="800" dirty="0" smtClean="0">
                <a:latin typeface="Arial" pitchFamily="34" charset="0"/>
                <a:cs typeface="Arial" pitchFamily="34" charset="0"/>
              </a:rPr>
              <a:t>carottes,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a:t>
            </a:r>
            <a:r>
              <a:rPr lang="fr-FR" sz="800" dirty="0" smtClean="0">
                <a:latin typeface="Arial" pitchFamily="34" charset="0"/>
                <a:cs typeface="Arial" pitchFamily="34" charset="0"/>
              </a:rPr>
              <a:t>pomme de terre,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a:t>
            </a:r>
            <a:r>
              <a:rPr lang="fr-FR" sz="800" dirty="0" smtClean="0">
                <a:latin typeface="Arial" pitchFamily="34" charset="0"/>
                <a:cs typeface="Arial" pitchFamily="34" charset="0"/>
              </a:rPr>
              <a:t>oignon,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a:t>
            </a:r>
            <a:r>
              <a:rPr lang="fr-FR" sz="800" dirty="0" smtClean="0">
                <a:latin typeface="Arial" pitchFamily="34" charset="0"/>
                <a:cs typeface="Arial" pitchFamily="34" charset="0"/>
              </a:rPr>
              <a:t>bouillon cube. </a:t>
            </a:r>
          </a:p>
          <a:p>
            <a:pPr>
              <a:buNone/>
            </a:pPr>
            <a:r>
              <a:rPr lang="fr-FR" sz="800" dirty="0" smtClean="0">
                <a:latin typeface="Arial" pitchFamily="34" charset="0"/>
                <a:cs typeface="Arial" pitchFamily="34" charset="0"/>
              </a:rPr>
              <a:t>	Laver </a:t>
            </a:r>
            <a:r>
              <a:rPr lang="fr-FR" sz="800" dirty="0" smtClean="0">
                <a:latin typeface="Arial" pitchFamily="34" charset="0"/>
                <a:cs typeface="Arial" pitchFamily="34" charset="0"/>
              </a:rPr>
              <a:t>les fanes de 2 bottes de navets nouveaux puis les égoutter.</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une casserole, faire fondre le beurre puis y faire revenir les fanes et les légumes.</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du sel, du poivre et un peu de muscade râpée.</a:t>
            </a:r>
            <a:br>
              <a:rPr lang="fr-FR" sz="800" dirty="0" smtClean="0">
                <a:latin typeface="Arial" pitchFamily="34" charset="0"/>
                <a:cs typeface="Arial" pitchFamily="34" charset="0"/>
              </a:rPr>
            </a:br>
            <a:r>
              <a:rPr lang="fr-FR" sz="800" dirty="0" smtClean="0">
                <a:latin typeface="Arial" pitchFamily="34" charset="0"/>
                <a:cs typeface="Arial" pitchFamily="34" charset="0"/>
              </a:rPr>
              <a:t>Verser ensuite un litre et demi d'eau dont on réservera quelques cuillerées pour délayer la maïzena; verser cette dernière puis porter doucement à ébullition; laisser cuire à petit feu pendant une heure.</a:t>
            </a:r>
            <a:br>
              <a:rPr lang="fr-FR" sz="800" dirty="0" smtClean="0">
                <a:latin typeface="Arial" pitchFamily="34" charset="0"/>
                <a:cs typeface="Arial" pitchFamily="34" charset="0"/>
              </a:rPr>
            </a:br>
            <a:r>
              <a:rPr lang="fr-FR" sz="800" dirty="0" smtClean="0">
                <a:latin typeface="Arial" pitchFamily="34" charset="0"/>
                <a:cs typeface="Arial" pitchFamily="34" charset="0"/>
              </a:rPr>
              <a:t>Retirer du feu.</a:t>
            </a:r>
            <a:br>
              <a:rPr lang="fr-FR" sz="800" dirty="0" smtClean="0">
                <a:latin typeface="Arial" pitchFamily="34" charset="0"/>
                <a:cs typeface="Arial" pitchFamily="34" charset="0"/>
              </a:rPr>
            </a:br>
            <a:r>
              <a:rPr lang="fr-FR" sz="800" dirty="0" smtClean="0">
                <a:latin typeface="Arial" pitchFamily="34" charset="0"/>
                <a:cs typeface="Arial" pitchFamily="34" charset="0"/>
              </a:rPr>
              <a:t>Passer au mixeur.</a:t>
            </a:r>
            <a:br>
              <a:rPr lang="fr-FR" sz="800" dirty="0" smtClean="0">
                <a:latin typeface="Arial" pitchFamily="34" charset="0"/>
                <a:cs typeface="Arial" pitchFamily="34" charset="0"/>
              </a:rPr>
            </a:br>
            <a:r>
              <a:rPr lang="fr-FR" sz="800" dirty="0" smtClean="0">
                <a:latin typeface="Arial" pitchFamily="34" charset="0"/>
                <a:cs typeface="Arial" pitchFamily="34" charset="0"/>
              </a:rPr>
              <a:t>Rectifier l'assaisonnement.</a:t>
            </a:r>
            <a:br>
              <a:rPr lang="fr-FR" sz="800" dirty="0" smtClean="0">
                <a:latin typeface="Arial" pitchFamily="34" charset="0"/>
                <a:cs typeface="Arial" pitchFamily="34" charset="0"/>
              </a:rPr>
            </a:br>
            <a:r>
              <a:rPr lang="fr-FR" sz="800" dirty="0" smtClean="0">
                <a:latin typeface="Arial" pitchFamily="34" charset="0"/>
                <a:cs typeface="Arial" pitchFamily="34" charset="0"/>
              </a:rPr>
              <a:t>Servir accompagné éventuellement de croûtons. </a:t>
            </a:r>
          </a:p>
          <a:p>
            <a:endParaRPr lang="fr-FR" sz="800" dirty="0">
              <a:latin typeface="Arial" pitchFamily="34" charset="0"/>
              <a:cs typeface="Arial" pitchFamily="34" charset="0"/>
            </a:endParaRPr>
          </a:p>
        </p:txBody>
      </p:sp>
      <p:pic>
        <p:nvPicPr>
          <p:cNvPr id="9" name="Picture 7" descr="http://t2.gstatic.com/images?q=tbn:ANd9GcSHVIuj2Gf5Ts_DeR1VBU21uduuBHwF856K55R-1QLZzaL1sfIX"/>
          <p:cNvPicPr>
            <a:picLocks noChangeAspect="1" noChangeArrowheads="1"/>
          </p:cNvPicPr>
          <p:nvPr/>
        </p:nvPicPr>
        <p:blipFill>
          <a:blip r:embed="rId4" cstate="print"/>
          <a:srcRect/>
          <a:stretch>
            <a:fillRect/>
          </a:stretch>
        </p:blipFill>
        <p:spPr bwMode="auto">
          <a:xfrm>
            <a:off x="4211960" y="404664"/>
            <a:ext cx="1622957" cy="1080000"/>
          </a:xfrm>
          <a:prstGeom prst="rect">
            <a:avLst/>
          </a:prstGeom>
          <a:noFill/>
        </p:spPr>
      </p:pic>
      <p:pic>
        <p:nvPicPr>
          <p:cNvPr id="10" name="Picture 9" descr="http://t0.gstatic.com/images?q=tbn:ANd9GcR6gq6UD605rzfnJauLM57YumKwr2KOfA_YGsXs7wjyFC7PNREh"/>
          <p:cNvPicPr>
            <a:picLocks noChangeAspect="1" noChangeArrowheads="1"/>
          </p:cNvPicPr>
          <p:nvPr/>
        </p:nvPicPr>
        <p:blipFill>
          <a:blip r:embed="rId5" cstate="print"/>
          <a:srcRect/>
          <a:stretch>
            <a:fillRect/>
          </a:stretch>
        </p:blipFill>
        <p:spPr bwMode="auto">
          <a:xfrm>
            <a:off x="5940152" y="404664"/>
            <a:ext cx="1441851" cy="1080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NAVET</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8</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7" descr="http://t2.gstatic.com/images?q=tbn:ANd9GcSHVIuj2Gf5Ts_DeR1VBU21uduuBHwF856K55R-1QLZzaL1sfIX"/>
          <p:cNvPicPr>
            <a:picLocks noChangeAspect="1" noChangeArrowheads="1"/>
          </p:cNvPicPr>
          <p:nvPr/>
        </p:nvPicPr>
        <p:blipFill>
          <a:blip r:embed="rId4" cstate="print"/>
          <a:srcRect/>
          <a:stretch>
            <a:fillRect/>
          </a:stretch>
        </p:blipFill>
        <p:spPr bwMode="auto">
          <a:xfrm>
            <a:off x="4211960" y="404664"/>
            <a:ext cx="1622957" cy="1080000"/>
          </a:xfrm>
          <a:prstGeom prst="rect">
            <a:avLst/>
          </a:prstGeom>
          <a:noFill/>
        </p:spPr>
      </p:pic>
      <p:pic>
        <p:nvPicPr>
          <p:cNvPr id="10" name="Picture 9" descr="http://t0.gstatic.com/images?q=tbn:ANd9GcR6gq6UD605rzfnJauLM57YumKwr2KOfA_YGsXs7wjyFC7PNREh"/>
          <p:cNvPicPr>
            <a:picLocks noChangeAspect="1" noChangeArrowheads="1"/>
          </p:cNvPicPr>
          <p:nvPr/>
        </p:nvPicPr>
        <p:blipFill>
          <a:blip r:embed="rId5" cstate="print"/>
          <a:srcRect/>
          <a:stretch>
            <a:fillRect/>
          </a:stretch>
        </p:blipFill>
        <p:spPr bwMode="auto">
          <a:xfrm>
            <a:off x="5940152" y="404664"/>
            <a:ext cx="1441851" cy="1080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1916</TotalTime>
  <Words>77</Words>
  <Application>Microsoft Office PowerPoint</Application>
  <PresentationFormat>Affichage à l'écran (4:3)</PresentationFormat>
  <Paragraphs>117</Paragraphs>
  <Slides>8</Slides>
  <Notes>7</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8</vt:i4>
      </vt:variant>
    </vt:vector>
  </HeadingPairs>
  <TitlesOfParts>
    <vt:vector size="11" baseType="lpstr">
      <vt:lpstr>Modèle - Bloc note</vt:lpstr>
      <vt:lpstr>Feuille Microsoft Office Excel</vt:lpstr>
      <vt:lpstr>Feuille de calcul</vt:lpstr>
      <vt:lpstr>  </vt:lpstr>
      <vt:lpstr>NAVET</vt:lpstr>
      <vt:lpstr>NAVET</vt:lpstr>
      <vt:lpstr>NAVET</vt:lpstr>
      <vt:lpstr>NAVET</vt:lpstr>
      <vt:lpstr>NAVET</vt:lpstr>
      <vt:lpstr>NAVET</vt:lpstr>
      <vt:lpstr>NAVET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48</cp:revision>
  <dcterms:created xsi:type="dcterms:W3CDTF">2011-06-13T09:41:35Z</dcterms:created>
  <dcterms:modified xsi:type="dcterms:W3CDTF">2012-06-28T14:08:46Z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