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handoutMasterIdLst>
    <p:handoutMasterId r:id="rId19"/>
  </p:handoutMasterIdLst>
  <p:sldIdLst>
    <p:sldId id="272" r:id="rId2"/>
    <p:sldId id="259" r:id="rId3"/>
    <p:sldId id="260" r:id="rId4"/>
    <p:sldId id="261" r:id="rId5"/>
    <p:sldId id="264" r:id="rId6"/>
    <p:sldId id="263" r:id="rId7"/>
    <p:sldId id="262" r:id="rId8"/>
    <p:sldId id="266" r:id="rId9"/>
    <p:sldId id="265" r:id="rId10"/>
    <p:sldId id="267" r:id="rId11"/>
    <p:sldId id="269" r:id="rId12"/>
    <p:sldId id="268" r:id="rId13"/>
    <p:sldId id="270" r:id="rId14"/>
    <p:sldId id="271" r:id="rId15"/>
    <p:sldId id="274" r:id="rId16"/>
    <p:sldId id="273" r:id="rId17"/>
  </p:sldIdLst>
  <p:sldSz cx="9144000" cy="6858000" type="screen4x3"/>
  <p:notesSz cx="6761163" cy="99425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50" autoAdjust="0"/>
    <p:restoredTop sz="99571" autoAdjust="0"/>
  </p:normalViewPr>
  <p:slideViewPr>
    <p:cSldViewPr>
      <p:cViewPr>
        <p:scale>
          <a:sx n="150" d="100"/>
          <a:sy n="150" d="100"/>
        </p:scale>
        <p:origin x="888" y="13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3132"/>
        <p:guide pos="213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3BFAF540-3E3E-4EB2-A7E0-23F9C0BEBF2D}" type="datetimeFigureOut">
              <a:rPr lang="fr-FR" smtClean="0"/>
              <a:pPr/>
              <a:t>26/09/2012</a:t>
            </a:fld>
            <a:endParaRPr lang="fr-FR" dirty="0"/>
          </a:p>
        </p:txBody>
      </p:sp>
      <p:sp>
        <p:nvSpPr>
          <p:cNvPr id="4" name="Espace réservé du pied de page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29837"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dirty="0"/>
          </a:p>
        </p:txBody>
      </p:sp>
      <p:sp>
        <p:nvSpPr>
          <p:cNvPr id="5123" name="Rectangle 3"/>
          <p:cNvSpPr>
            <a:spLocks noGrp="1" noChangeArrowheads="1"/>
          </p:cNvSpPr>
          <p:nvPr>
            <p:ph type="dt" idx="1"/>
          </p:nvPr>
        </p:nvSpPr>
        <p:spPr bwMode="auto">
          <a:xfrm>
            <a:off x="3831326" y="0"/>
            <a:ext cx="2929837"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dirty="0"/>
          </a:p>
        </p:txBody>
      </p:sp>
      <p:sp>
        <p:nvSpPr>
          <p:cNvPr id="5124" name="Rectangle 4"/>
          <p:cNvSpPr>
            <a:spLocks noGrp="1" noRot="1" noChangeAspect="1" noChangeArrowheads="1" noTextEdit="1"/>
          </p:cNvSpPr>
          <p:nvPr>
            <p:ph type="sldImg" idx="2"/>
          </p:nvPr>
        </p:nvSpPr>
        <p:spPr bwMode="auto">
          <a:xfrm>
            <a:off x="896938" y="746125"/>
            <a:ext cx="4967287" cy="3727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01489" y="4722694"/>
            <a:ext cx="4958186" cy="4474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9445387"/>
            <a:ext cx="2929837"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dirty="0"/>
          </a:p>
        </p:txBody>
      </p:sp>
      <p:sp>
        <p:nvSpPr>
          <p:cNvPr id="5127" name="Rectangle 7"/>
          <p:cNvSpPr>
            <a:spLocks noGrp="1" noChangeArrowheads="1"/>
          </p:cNvSpPr>
          <p:nvPr>
            <p:ph type="sldNum" sz="quarter" idx="5"/>
          </p:nvPr>
        </p:nvSpPr>
        <p:spPr bwMode="auto">
          <a:xfrm>
            <a:off x="3831326" y="9445387"/>
            <a:ext cx="2929837"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dirty="0"/>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11</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12</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13</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14</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16</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8</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9</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10</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dirty="0"/>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dirty="0"/>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dirty="0"/>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dirty="0"/>
          </a:p>
        </p:txBody>
      </p:sp>
      <p:sp>
        <p:nvSpPr>
          <p:cNvPr id="8" name="Espace réservé du pied de page 7"/>
          <p:cNvSpPr>
            <a:spLocks noGrp="1"/>
          </p:cNvSpPr>
          <p:nvPr>
            <p:ph type="ftr" sz="quarter" idx="11"/>
          </p:nvPr>
        </p:nvSpPr>
        <p:spPr/>
        <p:txBody>
          <a:bodyPr/>
          <a:lstStyle>
            <a:lvl1pPr>
              <a:defRPr/>
            </a:lvl1pPr>
          </a:lstStyle>
          <a:p>
            <a:endParaRPr lang="fr-FR" dirty="0"/>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dirty="0"/>
          </a:p>
        </p:txBody>
      </p:sp>
      <p:sp>
        <p:nvSpPr>
          <p:cNvPr id="4" name="Espace réservé du pied de page 3"/>
          <p:cNvSpPr>
            <a:spLocks noGrp="1"/>
          </p:cNvSpPr>
          <p:nvPr>
            <p:ph type="ftr" sz="quarter" idx="11"/>
          </p:nvPr>
        </p:nvSpPr>
        <p:spPr/>
        <p:txBody>
          <a:bodyPr/>
          <a:lstStyle>
            <a:lvl1pPr>
              <a:defRPr/>
            </a:lvl1pPr>
          </a:lstStyle>
          <a:p>
            <a:endParaRPr lang="fr-FR" dirty="0"/>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dirty="0"/>
          </a:p>
        </p:txBody>
      </p:sp>
      <p:sp>
        <p:nvSpPr>
          <p:cNvPr id="3" name="Espace réservé du pied de page 2"/>
          <p:cNvSpPr>
            <a:spLocks noGrp="1"/>
          </p:cNvSpPr>
          <p:nvPr>
            <p:ph type="ftr" sz="quarter" idx="11"/>
          </p:nvPr>
        </p:nvSpPr>
        <p:spPr/>
        <p:txBody>
          <a:bodyPr/>
          <a:lstStyle>
            <a:lvl1pPr>
              <a:defRPr/>
            </a:lvl1pPr>
          </a:lstStyle>
          <a:p>
            <a:endParaRPr lang="fr-FR" dirty="0"/>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dirty="0"/>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dirty="0"/>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dirty="0"/>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dirty="0"/>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package" Target="../embeddings/Feuille_Microsoft_Office_Excel2.xlsx"/></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3.pn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fr-FR" dirty="0" smtClean="0"/>
              <a:t>LES RECETTES </a:t>
            </a:r>
            <a:br>
              <a:rPr lang="fr-FR" dirty="0" smtClean="0"/>
            </a:br>
            <a:r>
              <a:rPr lang="fr-FR" dirty="0" smtClean="0"/>
              <a:t>à réaliser par ou pour les enfants</a:t>
            </a:r>
            <a:endParaRPr lang="fr-FR" dirty="0"/>
          </a:p>
        </p:txBody>
      </p:sp>
      <p:pic>
        <p:nvPicPr>
          <p:cNvPr id="7172" name="Picture 4" descr="logo jardins du giessen 081210"/>
          <p:cNvPicPr>
            <a:picLocks noChangeAspect="1" noChangeArrowheads="1"/>
          </p:cNvPicPr>
          <p:nvPr/>
        </p:nvPicPr>
        <p:blipFill>
          <a:blip r:embed="rId3" cstate="print"/>
          <a:srcRect/>
          <a:stretch>
            <a:fillRect/>
          </a:stretch>
        </p:blipFill>
        <p:spPr bwMode="auto">
          <a:xfrm>
            <a:off x="3347864" y="3789040"/>
            <a:ext cx="2736304" cy="1403722"/>
          </a:xfrm>
          <a:prstGeom prst="rect">
            <a:avLst/>
          </a:prstGeom>
          <a:noFill/>
          <a:ln w="9525">
            <a:noFill/>
            <a:miter lim="800000"/>
            <a:headEnd/>
            <a:tailEnd/>
          </a:ln>
        </p:spPr>
      </p:pic>
      <p:pic>
        <p:nvPicPr>
          <p:cNvPr id="4" name="Image 3" descr="ENFANT.jpg"/>
          <p:cNvPicPr>
            <a:picLocks noChangeAspect="1"/>
          </p:cNvPicPr>
          <p:nvPr/>
        </p:nvPicPr>
        <p:blipFill>
          <a:blip r:embed="rId4" cstate="print"/>
          <a:stretch>
            <a:fillRect/>
          </a:stretch>
        </p:blipFill>
        <p:spPr>
          <a:xfrm>
            <a:off x="7308304" y="1196752"/>
            <a:ext cx="1152000" cy="1152000"/>
          </a:xfrm>
          <a:prstGeom prst="rect">
            <a:avLst/>
          </a:prstGeom>
        </p:spPr>
      </p:pic>
      <p:pic>
        <p:nvPicPr>
          <p:cNvPr id="5" name="Image 4" descr="ENFANT.jpg"/>
          <p:cNvPicPr>
            <a:picLocks noChangeAspect="1"/>
          </p:cNvPicPr>
          <p:nvPr/>
        </p:nvPicPr>
        <p:blipFill>
          <a:blip r:embed="rId4" cstate="print"/>
          <a:stretch>
            <a:fillRect/>
          </a:stretch>
        </p:blipFill>
        <p:spPr>
          <a:xfrm>
            <a:off x="1259632" y="1196752"/>
            <a:ext cx="1152000" cy="1152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10</a:t>
            </a:fld>
            <a:endParaRPr lang="fr-FR" dirty="0"/>
          </a:p>
        </p:txBody>
      </p:sp>
      <p:sp>
        <p:nvSpPr>
          <p:cNvPr id="5" name="Espace réservé du contenu 2"/>
          <p:cNvSpPr>
            <a:spLocks noGrp="1"/>
          </p:cNvSpPr>
          <p:nvPr>
            <p:ph sz="half" idx="1"/>
          </p:nvPr>
        </p:nvSpPr>
        <p:spPr>
          <a:xfrm>
            <a:off x="990600" y="1828800"/>
            <a:ext cx="3810000" cy="4408512"/>
          </a:xfrm>
        </p:spPr>
        <p:txBody>
          <a:bodyPr/>
          <a:lstStyle/>
          <a:p>
            <a:r>
              <a:rPr lang="fr-FR" sz="1000" b="1" dirty="0" smtClean="0">
                <a:latin typeface="Arial" pitchFamily="34" charset="0"/>
                <a:cs typeface="Arial" pitchFamily="34" charset="0"/>
              </a:rPr>
              <a:t>COMPOTE AUX FRUITS VARIÉS</a:t>
            </a:r>
            <a:endParaRPr lang="fr-FR" sz="1000" b="1"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Ingrédients pour 4 personnes : 	- 3 pommes, </a:t>
            </a:r>
          </a:p>
          <a:p>
            <a:pPr>
              <a:buNone/>
            </a:pPr>
            <a:r>
              <a:rPr lang="fr-FR" sz="800" dirty="0" smtClean="0">
                <a:latin typeface="Arial" pitchFamily="34" charset="0"/>
                <a:cs typeface="Arial" pitchFamily="34" charset="0"/>
              </a:rPr>
              <a:t>			- 3 poires, </a:t>
            </a:r>
          </a:p>
          <a:p>
            <a:pPr>
              <a:buNone/>
            </a:pPr>
            <a:r>
              <a:rPr lang="fr-FR" sz="800" dirty="0" smtClean="0">
                <a:latin typeface="Arial" pitchFamily="34" charset="0"/>
                <a:cs typeface="Arial" pitchFamily="34" charset="0"/>
              </a:rPr>
              <a:t>			- 2 bananes, </a:t>
            </a:r>
          </a:p>
          <a:p>
            <a:pPr>
              <a:buNone/>
            </a:pPr>
            <a:r>
              <a:rPr lang="fr-FR" sz="800" dirty="0" smtClean="0">
                <a:latin typeface="Arial" pitchFamily="34" charset="0"/>
                <a:cs typeface="Arial" pitchFamily="34" charset="0"/>
              </a:rPr>
              <a:t>			- 1 orange, </a:t>
            </a:r>
          </a:p>
          <a:p>
            <a:pPr>
              <a:buNone/>
            </a:pPr>
            <a:r>
              <a:rPr lang="fr-FR" sz="800" dirty="0" smtClean="0">
                <a:latin typeface="Arial" pitchFamily="34" charset="0"/>
                <a:cs typeface="Arial" pitchFamily="34" charset="0"/>
              </a:rPr>
              <a:t>			- 50 g de sucre (facultatif, selon goût)</a:t>
            </a:r>
          </a:p>
          <a:p>
            <a:pPr>
              <a:buNone/>
            </a:pP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Laver les fruits. Les éplucher finement. </a:t>
            </a:r>
          </a:p>
          <a:p>
            <a:pPr>
              <a:buNone/>
            </a:pPr>
            <a:r>
              <a:rPr lang="fr-FR" sz="800" dirty="0" smtClean="0">
                <a:latin typeface="Arial" pitchFamily="34" charset="0"/>
                <a:cs typeface="Arial" pitchFamily="34" charset="0"/>
              </a:rPr>
              <a:t>	Couper en quartiers les pommes et les poires et en fines lamelles. Couper les bananes en rondelles. </a:t>
            </a:r>
          </a:p>
          <a:p>
            <a:pPr>
              <a:buNone/>
            </a:pPr>
            <a:r>
              <a:rPr lang="fr-FR" sz="800" dirty="0" smtClean="0">
                <a:latin typeface="Arial" pitchFamily="34" charset="0"/>
                <a:cs typeface="Arial" pitchFamily="34" charset="0"/>
              </a:rPr>
              <a:t>	Presser le jus d’un orange. </a:t>
            </a:r>
          </a:p>
          <a:p>
            <a:pPr>
              <a:buNone/>
            </a:pPr>
            <a:r>
              <a:rPr lang="fr-FR" sz="800" dirty="0" smtClean="0">
                <a:latin typeface="Arial" pitchFamily="34" charset="0"/>
                <a:cs typeface="Arial" pitchFamily="34" charset="0"/>
              </a:rPr>
              <a:t>	Mettre tous les fruits dans une casserole moyenne. Verser le jus de fruits au dessus du mélange. </a:t>
            </a:r>
          </a:p>
          <a:p>
            <a:pPr>
              <a:buNone/>
            </a:pPr>
            <a:r>
              <a:rPr lang="fr-FR" sz="800" dirty="0" smtClean="0">
                <a:latin typeface="Arial" pitchFamily="34" charset="0"/>
                <a:cs typeface="Arial" pitchFamily="34" charset="0"/>
              </a:rPr>
              <a:t>	Mettre à cuire environ 15 à 20 minutes. Sucrer selon le goût. </a:t>
            </a:r>
          </a:p>
          <a:p>
            <a:pPr>
              <a:buNone/>
            </a:pPr>
            <a:r>
              <a:rPr lang="fr-FR" sz="800" dirty="0" smtClean="0">
                <a:latin typeface="Arial" pitchFamily="34" charset="0"/>
                <a:cs typeface="Arial" pitchFamily="34" charset="0"/>
              </a:rPr>
              <a:t>	Servir frais ou chaud.</a:t>
            </a:r>
          </a:p>
          <a:p>
            <a:endParaRPr lang="fr-FR" sz="800" b="1" dirty="0" smtClean="0">
              <a:latin typeface="Arial" pitchFamily="34" charset="0"/>
              <a:cs typeface="Arial" pitchFamily="34" charset="0"/>
            </a:endParaRPr>
          </a:p>
          <a:p>
            <a:r>
              <a:rPr lang="fr-FR" sz="1000" b="1" dirty="0" smtClean="0">
                <a:latin typeface="Arial" pitchFamily="34" charset="0"/>
                <a:cs typeface="Arial" pitchFamily="34" charset="0"/>
              </a:rPr>
              <a:t>BISCUITS FANTÔMES                                    </a:t>
            </a:r>
            <a:r>
              <a:rPr lang="fr-FR" sz="800" b="1" dirty="0" smtClean="0">
                <a:latin typeface="Arial" pitchFamily="34" charset="0"/>
                <a:cs typeface="Arial" pitchFamily="34" charset="0"/>
              </a:rPr>
              <a:t>  </a:t>
            </a:r>
          </a:p>
          <a:p>
            <a:pPr>
              <a:buNone/>
            </a:pPr>
            <a:r>
              <a:rPr lang="fr-FR" sz="800" dirty="0" smtClean="0">
                <a:latin typeface="Arial" pitchFamily="34" charset="0"/>
                <a:cs typeface="Arial" pitchFamily="34" charset="0"/>
              </a:rPr>
              <a:t>	Ingrédients :		- 125 g de farine  </a:t>
            </a:r>
          </a:p>
          <a:p>
            <a:pPr>
              <a:buNone/>
            </a:pPr>
            <a:r>
              <a:rPr lang="fr-FR" sz="800" dirty="0" smtClean="0">
                <a:latin typeface="Arial" pitchFamily="34" charset="0"/>
                <a:cs typeface="Arial" pitchFamily="34" charset="0"/>
              </a:rPr>
              <a:t>	 		- 3 blancs d œuf   </a:t>
            </a:r>
          </a:p>
          <a:p>
            <a:pPr>
              <a:buNone/>
            </a:pPr>
            <a:r>
              <a:rPr lang="fr-FR" sz="800" dirty="0" smtClean="0">
                <a:latin typeface="Arial" pitchFamily="34" charset="0"/>
                <a:cs typeface="Arial" pitchFamily="34" charset="0"/>
              </a:rPr>
              <a:t>	 		- 120 g de sucre glace   </a:t>
            </a:r>
          </a:p>
          <a:p>
            <a:pPr>
              <a:buNone/>
            </a:pPr>
            <a:r>
              <a:rPr lang="fr-FR" sz="800" dirty="0" smtClean="0">
                <a:latin typeface="Arial" pitchFamily="34" charset="0"/>
                <a:cs typeface="Arial" pitchFamily="34" charset="0"/>
              </a:rPr>
              <a:t>	 		- 75 g de beurre   </a:t>
            </a:r>
          </a:p>
          <a:p>
            <a:pPr>
              <a:buNone/>
            </a:pPr>
            <a:r>
              <a:rPr lang="fr-FR" sz="800" dirty="0" smtClean="0">
                <a:latin typeface="Arial" pitchFamily="34" charset="0"/>
                <a:cs typeface="Arial" pitchFamily="34" charset="0"/>
              </a:rPr>
              <a:t>	 		- mini smarties </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Mélanger les blancs d'œufs dans un saladier avec le sucre glace. Ajouter la farine au mélange, puis le beurre fondu. </a:t>
            </a:r>
          </a:p>
          <a:p>
            <a:pPr>
              <a:buNone/>
            </a:pPr>
            <a:r>
              <a:rPr lang="fr-FR" sz="800" dirty="0" smtClean="0">
                <a:latin typeface="Arial" pitchFamily="34" charset="0"/>
                <a:cs typeface="Arial" pitchFamily="34" charset="0"/>
              </a:rPr>
              <a:t>	Sur une plaque antiadhésive allant au four ou sur du papier sulfurisé, faire des petits pâtons en forme de fantômes. Placer les mini-smarties pour faire les yeux des fantômes. </a:t>
            </a:r>
          </a:p>
          <a:p>
            <a:pPr>
              <a:buNone/>
            </a:pPr>
            <a:r>
              <a:rPr lang="fr-FR" sz="800" dirty="0" smtClean="0">
                <a:latin typeface="Arial" pitchFamily="34" charset="0"/>
                <a:cs typeface="Arial" pitchFamily="34" charset="0"/>
              </a:rPr>
              <a:t>	Faire cuire au four une dizaine de minutes à 180°C (thermostat 6).</a:t>
            </a:r>
          </a:p>
          <a:p>
            <a:pPr>
              <a:buNone/>
            </a:pP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1000" b="1" dirty="0" smtClean="0">
                <a:latin typeface="Arial" pitchFamily="34" charset="0"/>
                <a:cs typeface="Arial" pitchFamily="34" charset="0"/>
              </a:rPr>
              <a:t>LES CHAMPIGNONS VÉNÉNEUX  D'HALLOWEEN       </a:t>
            </a:r>
          </a:p>
          <a:p>
            <a:pPr>
              <a:buNone/>
            </a:pPr>
            <a:r>
              <a:rPr lang="fr-FR" sz="800" dirty="0" smtClean="0">
                <a:latin typeface="Arial" pitchFamily="34" charset="0"/>
                <a:cs typeface="Arial" pitchFamily="34" charset="0"/>
              </a:rPr>
              <a:t>	Ingrédients :		- 6 œufs (pour 6 personnes)</a:t>
            </a:r>
            <a:br>
              <a:rPr lang="fr-FR" sz="800" dirty="0" smtClean="0">
                <a:latin typeface="Arial" pitchFamily="34" charset="0"/>
                <a:cs typeface="Arial" pitchFamily="34" charset="0"/>
              </a:rPr>
            </a:br>
            <a:r>
              <a:rPr lang="fr-FR" sz="800" dirty="0" smtClean="0">
                <a:latin typeface="Arial" pitchFamily="34" charset="0"/>
                <a:cs typeface="Arial" pitchFamily="34" charset="0"/>
              </a:rPr>
              <a:t> 		- 3 belles tomates fermes,</a:t>
            </a:r>
          </a:p>
          <a:p>
            <a:pPr>
              <a:buNone/>
            </a:pPr>
            <a:r>
              <a:rPr lang="fr-FR" sz="800" dirty="0" smtClean="0">
                <a:latin typeface="Arial" pitchFamily="34" charset="0"/>
                <a:cs typeface="Arial" pitchFamily="34" charset="0"/>
              </a:rPr>
              <a:t>			- mayonnaise</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les œufs durs. </a:t>
            </a:r>
          </a:p>
          <a:p>
            <a:pPr>
              <a:lnSpc>
                <a:spcPct val="150000"/>
              </a:lnSpc>
              <a:buNone/>
            </a:pPr>
            <a:r>
              <a:rPr lang="fr-FR" sz="800" dirty="0" smtClean="0">
                <a:latin typeface="Arial" pitchFamily="34" charset="0"/>
                <a:cs typeface="Arial" pitchFamily="34" charset="0"/>
              </a:rPr>
              <a:t>	Couper une petite rondelle au fond, pour qu'ils tiennent debout. </a:t>
            </a:r>
          </a:p>
          <a:p>
            <a:pPr>
              <a:lnSpc>
                <a:spcPct val="150000"/>
              </a:lnSpc>
              <a:buNone/>
            </a:pPr>
            <a:r>
              <a:rPr lang="fr-FR" sz="800" dirty="0" smtClean="0">
                <a:latin typeface="Arial" pitchFamily="34" charset="0"/>
                <a:cs typeface="Arial" pitchFamily="34" charset="0"/>
              </a:rPr>
              <a:t>	Couper les tomates en deux, dans l'épaisseur, pour faire le chapeau du champignon.</a:t>
            </a:r>
            <a:br>
              <a:rPr lang="fr-FR" sz="800" dirty="0" smtClean="0">
                <a:latin typeface="Arial" pitchFamily="34" charset="0"/>
                <a:cs typeface="Arial" pitchFamily="34" charset="0"/>
              </a:rPr>
            </a:br>
            <a:r>
              <a:rPr lang="fr-FR" sz="800" dirty="0" smtClean="0">
                <a:latin typeface="Arial" pitchFamily="34" charset="0"/>
                <a:cs typeface="Arial" pitchFamily="34" charset="0"/>
              </a:rPr>
              <a:t>Creuser avec un couteau un petit cône à l'intérieur, pour que la tomate s'emboîte sur l'œuf sans le recouvrir complètement. </a:t>
            </a:r>
          </a:p>
          <a:p>
            <a:pPr>
              <a:lnSpc>
                <a:spcPct val="150000"/>
              </a:lnSpc>
              <a:buNone/>
            </a:pPr>
            <a:r>
              <a:rPr lang="fr-FR" sz="800" dirty="0" smtClean="0">
                <a:latin typeface="Arial" pitchFamily="34" charset="0"/>
                <a:cs typeface="Arial" pitchFamily="34" charset="0"/>
              </a:rPr>
              <a:t>	Poser les demi-tomates sur les œufs. </a:t>
            </a:r>
          </a:p>
          <a:p>
            <a:pPr>
              <a:lnSpc>
                <a:spcPct val="150000"/>
              </a:lnSpc>
              <a:buNone/>
            </a:pPr>
            <a:r>
              <a:rPr lang="fr-FR" sz="800" dirty="0" smtClean="0">
                <a:latin typeface="Arial" pitchFamily="34" charset="0"/>
                <a:cs typeface="Arial" pitchFamily="34" charset="0"/>
              </a:rPr>
              <a:t>	Décorer de petits points de mayonnaise, pour imiter un champignon vénéneux.</a:t>
            </a:r>
            <a:endParaRPr lang="fr-FR" sz="800" b="1" dirty="0" smtClean="0">
              <a:latin typeface="Arial" pitchFamily="34" charset="0"/>
              <a:cs typeface="Arial" pitchFamily="34" charset="0"/>
            </a:endParaRPr>
          </a:p>
          <a:p>
            <a:pPr>
              <a:buNone/>
            </a:pPr>
            <a:r>
              <a:rPr lang="fr-FR" sz="800" b="1" dirty="0" smtClean="0">
                <a:latin typeface="Arial" pitchFamily="34" charset="0"/>
                <a:cs typeface="Arial" pitchFamily="34" charset="0"/>
              </a:rPr>
              <a:t> </a:t>
            </a:r>
          </a:p>
          <a:p>
            <a:pPr>
              <a:buNone/>
            </a:pPr>
            <a:endParaRPr lang="fr-FR" sz="800" dirty="0" smtClean="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pic>
        <p:nvPicPr>
          <p:cNvPr id="9" name="Image 8" descr="fant.jpg"/>
          <p:cNvPicPr>
            <a:picLocks noChangeAspect="1"/>
          </p:cNvPicPr>
          <p:nvPr/>
        </p:nvPicPr>
        <p:blipFill>
          <a:blip r:embed="rId5" cstate="print"/>
          <a:stretch>
            <a:fillRect/>
          </a:stretch>
        </p:blipFill>
        <p:spPr>
          <a:xfrm>
            <a:off x="1907704" y="4509120"/>
            <a:ext cx="495300" cy="542925"/>
          </a:xfrm>
          <a:prstGeom prst="rect">
            <a:avLst/>
          </a:prstGeom>
        </p:spPr>
      </p:pic>
      <p:pic>
        <p:nvPicPr>
          <p:cNvPr id="11" name="Image 10" descr="champ.jpg"/>
          <p:cNvPicPr>
            <a:picLocks noChangeAspect="1"/>
          </p:cNvPicPr>
          <p:nvPr/>
        </p:nvPicPr>
        <p:blipFill>
          <a:blip r:embed="rId6" cstate="print"/>
          <a:stretch>
            <a:fillRect/>
          </a:stretch>
        </p:blipFill>
        <p:spPr>
          <a:xfrm>
            <a:off x="6516216" y="4797152"/>
            <a:ext cx="724898" cy="720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11</a:t>
            </a:fld>
            <a:endParaRPr lang="fr-FR" dirty="0"/>
          </a:p>
        </p:txBody>
      </p:sp>
      <p:sp>
        <p:nvSpPr>
          <p:cNvPr id="5" name="Espace réservé du contenu 2"/>
          <p:cNvSpPr>
            <a:spLocks noGrp="1"/>
          </p:cNvSpPr>
          <p:nvPr>
            <p:ph sz="half" idx="1"/>
          </p:nvPr>
        </p:nvSpPr>
        <p:spPr>
          <a:xfrm>
            <a:off x="990600" y="1828800"/>
            <a:ext cx="3810000" cy="4408512"/>
          </a:xfrm>
        </p:spPr>
        <p:txBody>
          <a:bodyPr/>
          <a:lstStyle/>
          <a:p>
            <a:r>
              <a:rPr lang="fr-FR" sz="1000" b="1" dirty="0" smtClean="0">
                <a:latin typeface="Arial" pitchFamily="34" charset="0"/>
                <a:cs typeface="Arial" pitchFamily="34" charset="0"/>
              </a:rPr>
              <a:t>GRATIN D'HALLOWEEN</a:t>
            </a:r>
          </a:p>
          <a:p>
            <a:pPr>
              <a:buNone/>
            </a:pPr>
            <a:r>
              <a:rPr lang="fr-FR" sz="800" dirty="0" smtClean="0">
                <a:latin typeface="Arial" pitchFamily="34" charset="0"/>
                <a:cs typeface="Arial" pitchFamily="34" charset="0"/>
              </a:rPr>
              <a:t>	Ingrédients :</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la couche viande :</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- 800 g de haché (porc et veau)   </a:t>
            </a:r>
          </a:p>
          <a:p>
            <a:pPr>
              <a:buNone/>
            </a:pPr>
            <a:r>
              <a:rPr lang="fr-FR" sz="800" dirty="0" smtClean="0">
                <a:latin typeface="Arial" pitchFamily="34" charset="0"/>
                <a:cs typeface="Arial" pitchFamily="34" charset="0"/>
              </a:rPr>
              <a:t> 			- 1 oignon, 1 gousse d'ail   </a:t>
            </a:r>
          </a:p>
          <a:p>
            <a:pPr>
              <a:buNone/>
            </a:pPr>
            <a:r>
              <a:rPr lang="fr-FR" sz="800" dirty="0" smtClean="0">
                <a:latin typeface="Arial" pitchFamily="34" charset="0"/>
                <a:cs typeface="Arial" pitchFamily="34" charset="0"/>
              </a:rPr>
              <a:t>			- sel, poivre, 1 noix de margarine</a:t>
            </a:r>
          </a:p>
          <a:p>
            <a:pPr>
              <a:buNone/>
            </a:pPr>
            <a:r>
              <a:rPr lang="fr-FR" sz="800" dirty="0" smtClean="0">
                <a:latin typeface="Arial" pitchFamily="34" charset="0"/>
                <a:cs typeface="Arial" pitchFamily="34" charset="0"/>
              </a:rPr>
              <a:t>	 		- 1 pincée de thym, 1 feuille de laurier </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la couche couleur orange :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- 1 potiron d'1 kg   </a:t>
            </a:r>
          </a:p>
          <a:p>
            <a:pPr>
              <a:buNone/>
            </a:pPr>
            <a:r>
              <a:rPr lang="fr-FR" sz="800" dirty="0" smtClean="0">
                <a:latin typeface="Arial" pitchFamily="34" charset="0"/>
                <a:cs typeface="Arial" pitchFamily="34" charset="0"/>
              </a:rPr>
              <a:t>	 		- 10 cl de crème liquide   </a:t>
            </a:r>
          </a:p>
          <a:p>
            <a:pPr>
              <a:buNone/>
            </a:pPr>
            <a:r>
              <a:rPr lang="fr-FR" sz="800" dirty="0" smtClean="0">
                <a:latin typeface="Arial" pitchFamily="34" charset="0"/>
                <a:cs typeface="Arial" pitchFamily="34" charset="0"/>
              </a:rPr>
              <a:t>	 		- sel, poivre, muscade </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la couche couleur blanche :</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- 1 kg de pommes de terre pelées   </a:t>
            </a:r>
          </a:p>
          <a:p>
            <a:pPr>
              <a:buNone/>
            </a:pPr>
            <a:r>
              <a:rPr lang="fr-FR" sz="800" dirty="0" smtClean="0">
                <a:latin typeface="Arial" pitchFamily="34" charset="0"/>
                <a:cs typeface="Arial" pitchFamily="34" charset="0"/>
              </a:rPr>
              <a:t>	 		- 10 cl de crème liquide   </a:t>
            </a:r>
          </a:p>
          <a:p>
            <a:pPr>
              <a:buNone/>
            </a:pPr>
            <a:r>
              <a:rPr lang="fr-FR" sz="800" dirty="0" smtClean="0">
                <a:latin typeface="Arial" pitchFamily="34" charset="0"/>
                <a:cs typeface="Arial" pitchFamily="34" charset="0"/>
              </a:rPr>
              <a:t>	 		- 1 cuillère à soupe de beurre   </a:t>
            </a:r>
          </a:p>
          <a:p>
            <a:pPr>
              <a:buNone/>
            </a:pPr>
            <a:r>
              <a:rPr lang="fr-FR" sz="800" dirty="0" smtClean="0">
                <a:latin typeface="Arial" pitchFamily="34" charset="0"/>
                <a:cs typeface="Arial" pitchFamily="34" charset="0"/>
              </a:rPr>
              <a:t>	 		- sel, poivre, muscade   </a:t>
            </a:r>
          </a:p>
          <a:p>
            <a:pPr>
              <a:buNone/>
            </a:pPr>
            <a:r>
              <a:rPr lang="fr-FR" sz="800" dirty="0" smtClean="0">
                <a:latin typeface="Arial" pitchFamily="34" charset="0"/>
                <a:cs typeface="Arial" pitchFamily="34" charset="0"/>
              </a:rPr>
              <a:t>	 		- 1/2 cube de bouillon  </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le gratin :</a:t>
            </a:r>
            <a:r>
              <a:rPr lang="fr-FR" sz="800" dirty="0" smtClean="0">
                <a:latin typeface="Arial" pitchFamily="34" charset="0"/>
                <a:cs typeface="Arial" pitchFamily="34" charset="0"/>
              </a:rPr>
              <a:t> 	- 100 g de fromage râpé, beurre  </a:t>
            </a: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Pour préparer la viande : Mettre la margarine dans une poêle. Y faire fondre les oignons émincés et la gousse  d'ail environ 10 minutes. Ajouter le hachis, saler  et poivrer. Ajouter 25 cl d'eau, le laurier et le thym. Laisser cuire.</a:t>
            </a:r>
            <a:br>
              <a:rPr lang="fr-FR" sz="800" dirty="0" smtClean="0">
                <a:latin typeface="Arial" pitchFamily="34" charset="0"/>
                <a:cs typeface="Arial" pitchFamily="34" charset="0"/>
              </a:rPr>
            </a:br>
            <a:r>
              <a:rPr lang="fr-FR" sz="800" dirty="0" smtClean="0">
                <a:latin typeface="Arial" pitchFamily="34" charset="0"/>
                <a:cs typeface="Arial" pitchFamily="34" charset="0"/>
              </a:rPr>
              <a:t>Vider le potiron et le faire cuire avec un peu d'eau. Le réduire en purée en y ajoutant la crème, un peu de sel, poivre et noix de muscade. Faire de même avec les pommes de terre.</a:t>
            </a:r>
          </a:p>
          <a:p>
            <a:pPr>
              <a:buNone/>
            </a:pPr>
            <a:r>
              <a:rPr lang="fr-FR" sz="800" dirty="0" smtClean="0">
                <a:latin typeface="Arial" pitchFamily="34" charset="0"/>
                <a:cs typeface="Arial" pitchFamily="34" charset="0"/>
              </a:rPr>
              <a:t>	Dans un plat à gratin déposer la viande dans le fond puis la couche de potiron, ensuite la couche de pommes de terre. Bien goûter toutes les couches pour rectifier l'assaisonnement.</a:t>
            </a:r>
            <a:br>
              <a:rPr lang="fr-FR" sz="800" dirty="0" smtClean="0">
                <a:latin typeface="Arial" pitchFamily="34" charset="0"/>
                <a:cs typeface="Arial" pitchFamily="34" charset="0"/>
              </a:rPr>
            </a:br>
            <a:r>
              <a:rPr lang="fr-FR" sz="800" dirty="0" smtClean="0">
                <a:latin typeface="Arial" pitchFamily="34" charset="0"/>
                <a:cs typeface="Arial" pitchFamily="34" charset="0"/>
              </a:rPr>
              <a:t>Saupoudrer de fromage râpé et de quelques noisettes de beurre. Enfourner et laisser cuire à four moyen  environ 30 minutes.</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552528"/>
          </a:xfrm>
        </p:spPr>
        <p:txBody>
          <a:bodyPr/>
          <a:lstStyle/>
          <a:p>
            <a:r>
              <a:rPr lang="fr-FR" sz="1000" b="1" dirty="0" smtClean="0">
                <a:latin typeface="Arial" pitchFamily="34" charset="0"/>
                <a:cs typeface="Arial" pitchFamily="34" charset="0"/>
              </a:rPr>
              <a:t>COURGE PANÉE</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courge </a:t>
            </a:r>
            <a:br>
              <a:rPr lang="fr-FR" sz="800" dirty="0" smtClean="0">
                <a:latin typeface="Arial" pitchFamily="34" charset="0"/>
                <a:cs typeface="Arial" pitchFamily="34" charset="0"/>
              </a:rPr>
            </a:br>
            <a:r>
              <a:rPr lang="fr-FR" sz="800" dirty="0" smtClean="0">
                <a:latin typeface="Arial" pitchFamily="34" charset="0"/>
                <a:cs typeface="Arial" pitchFamily="34" charset="0"/>
              </a:rPr>
              <a:t> 		- 1 œuf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chapelure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d'emmenthal (ou autre fromage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la courge en tranches de 1 cm d'épaisseur.</a:t>
            </a:r>
            <a:br>
              <a:rPr lang="fr-FR" sz="800" dirty="0" smtClean="0">
                <a:latin typeface="Arial" pitchFamily="34" charset="0"/>
                <a:cs typeface="Arial" pitchFamily="34" charset="0"/>
              </a:rPr>
            </a:br>
            <a:r>
              <a:rPr lang="fr-FR" sz="800" dirty="0" smtClean="0">
                <a:latin typeface="Arial" pitchFamily="34" charset="0"/>
                <a:cs typeface="Arial" pitchFamily="34" charset="0"/>
              </a:rPr>
              <a:t>Passez ces tranches dans l'œuf salé battu, puis dans la chapelure.  </a:t>
            </a:r>
          </a:p>
          <a:p>
            <a:pPr>
              <a:buNone/>
            </a:pPr>
            <a:r>
              <a:rPr lang="fr-FR" sz="800" dirty="0" smtClean="0">
                <a:latin typeface="Arial" pitchFamily="34" charset="0"/>
                <a:cs typeface="Arial" pitchFamily="34" charset="0"/>
              </a:rPr>
              <a:t>	Après avoir laissé au frais 1 h, faire dorer les tranches des 2 côtés et les cuire lentement dans le beurre blondi sans les superposer.  </a:t>
            </a:r>
          </a:p>
          <a:p>
            <a:pPr>
              <a:buNone/>
            </a:pPr>
            <a:r>
              <a:rPr lang="fr-FR" sz="800" dirty="0" smtClean="0">
                <a:latin typeface="Arial" pitchFamily="34" charset="0"/>
                <a:cs typeface="Arial" pitchFamily="34" charset="0"/>
              </a:rPr>
              <a:t>	Saler, poivrer et sur chaque tranche, mettre une fine tranche de fromage. Couvrir et maintenir le feu bas jusqu'à ce que le fromage soit fondu.</a:t>
            </a:r>
            <a:br>
              <a:rPr lang="fr-FR" sz="800" dirty="0" smtClean="0">
                <a:latin typeface="Arial" pitchFamily="34" charset="0"/>
                <a:cs typeface="Arial" pitchFamily="34" charset="0"/>
              </a:rPr>
            </a:br>
            <a:r>
              <a:rPr lang="fr-FR" sz="800" dirty="0" smtClean="0">
                <a:latin typeface="Arial" pitchFamily="34" charset="0"/>
                <a:cs typeface="Arial" pitchFamily="34" charset="0"/>
              </a:rPr>
              <a:t>On peut mettre aussi quelques minutes à four chaud.</a:t>
            </a:r>
          </a:p>
          <a:p>
            <a:pPr>
              <a:buNone/>
            </a:pPr>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CONFITURE CITROUILLE - ORANGE</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citrouille épluchée</a:t>
            </a:r>
            <a:br>
              <a:rPr lang="fr-FR" sz="800" dirty="0" smtClean="0">
                <a:latin typeface="Arial" pitchFamily="34" charset="0"/>
                <a:cs typeface="Arial" pitchFamily="34" charset="0"/>
              </a:rPr>
            </a:br>
            <a:r>
              <a:rPr lang="fr-FR" sz="800" dirty="0" smtClean="0">
                <a:latin typeface="Arial" pitchFamily="34" charset="0"/>
                <a:cs typeface="Arial" pitchFamily="34" charset="0"/>
              </a:rPr>
              <a:t> 		- 1 orange non traitée</a:t>
            </a:r>
            <a:br>
              <a:rPr lang="fr-FR" sz="800" dirty="0" smtClean="0">
                <a:latin typeface="Arial" pitchFamily="34" charset="0"/>
                <a:cs typeface="Arial" pitchFamily="34" charset="0"/>
              </a:rPr>
            </a:br>
            <a:r>
              <a:rPr lang="fr-FR" sz="800" dirty="0" smtClean="0">
                <a:latin typeface="Arial" pitchFamily="34" charset="0"/>
                <a:cs typeface="Arial" pitchFamily="34" charset="0"/>
              </a:rPr>
              <a:t> 		- 1 kg de sucre cristallisé </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 gousse de vanille coupée en deux</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la citrouille en gros dés. Ajouter l'orange non pelée en fines tranches, puis le sucre et la vanille. Mélanger et laisser reposer 24 heures dans un endroit frais après avoir recouvert.</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Le lendemain, faire cuire à feu moyen en remuant de temps en temps (environ 1h.). Quand la préparation brunit, passer au mixer hors du feu après avoir retiré la vanille. Remettre sur feu moyen sans cesser de remuer pendant environ 10 minutes. </a:t>
            </a:r>
          </a:p>
          <a:p>
            <a:pPr>
              <a:buNone/>
            </a:pPr>
            <a:r>
              <a:rPr lang="fr-FR" sz="800" dirty="0" smtClean="0">
                <a:latin typeface="Arial" pitchFamily="34" charset="0"/>
                <a:cs typeface="Arial" pitchFamily="34" charset="0"/>
              </a:rPr>
              <a:t>	Dès que la confiture est prise, la mettre en pots et fermer aussitôt.</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12</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1000" b="1" dirty="0" smtClean="0">
                <a:latin typeface="Arial" pitchFamily="34" charset="0"/>
                <a:cs typeface="Arial" pitchFamily="34" charset="0"/>
              </a:rPr>
              <a:t>FLAN DE PATIDOU</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6 personnes :</a:t>
            </a:r>
          </a:p>
          <a:p>
            <a:pPr>
              <a:buNone/>
            </a:pPr>
            <a:r>
              <a:rPr lang="fr-FR" sz="800" dirty="0" smtClean="0">
                <a:latin typeface="Arial" pitchFamily="34" charset="0"/>
                <a:cs typeface="Arial" pitchFamily="34" charset="0"/>
              </a:rPr>
              <a:t>	 		- 500 gr de chair de Patidou</a:t>
            </a:r>
          </a:p>
          <a:p>
            <a:pPr>
              <a:buNone/>
            </a:pPr>
            <a:r>
              <a:rPr lang="fr-FR" sz="800" dirty="0" smtClean="0">
                <a:latin typeface="Arial" pitchFamily="34" charset="0"/>
                <a:cs typeface="Arial" pitchFamily="34" charset="0"/>
              </a:rPr>
              <a:t>	 		 - ¾ de litre de lait</a:t>
            </a:r>
          </a:p>
          <a:p>
            <a:pPr>
              <a:buNone/>
            </a:pPr>
            <a:r>
              <a:rPr lang="fr-FR" sz="800" dirty="0" smtClean="0">
                <a:latin typeface="Arial" pitchFamily="34" charset="0"/>
                <a:cs typeface="Arial" pitchFamily="34" charset="0"/>
              </a:rPr>
              <a:t>	 		- 150 gr de maïzena</a:t>
            </a:r>
          </a:p>
          <a:p>
            <a:pPr>
              <a:buNone/>
            </a:pPr>
            <a:r>
              <a:rPr lang="fr-FR" sz="800" dirty="0" smtClean="0">
                <a:latin typeface="Arial" pitchFamily="34" charset="0"/>
                <a:cs typeface="Arial" pitchFamily="34" charset="0"/>
              </a:rPr>
              <a:t>			- 2 oranges (non traitées)</a:t>
            </a:r>
          </a:p>
          <a:p>
            <a:pPr>
              <a:buNone/>
            </a:pPr>
            <a:r>
              <a:rPr lang="fr-FR" sz="800" dirty="0" smtClean="0">
                <a:latin typeface="Arial" pitchFamily="34" charset="0"/>
                <a:cs typeface="Arial" pitchFamily="34" charset="0"/>
              </a:rPr>
              <a:t>			- 50 à 100 gr de sucre en morceaux</a:t>
            </a:r>
          </a:p>
          <a:p>
            <a:pPr>
              <a:buNone/>
            </a:pPr>
            <a:r>
              <a:rPr lang="fr-FR" sz="800" dirty="0" smtClean="0">
                <a:latin typeface="Arial" pitchFamily="34" charset="0"/>
                <a:cs typeface="Arial" pitchFamily="34" charset="0"/>
              </a:rPr>
              <a:t>			-  2 cuillères à soupe d’eau</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Couper le Patidou en deux (il n’est pas utile de le peler), retirer les pépins. </a:t>
            </a:r>
          </a:p>
          <a:p>
            <a:pPr>
              <a:lnSpc>
                <a:spcPct val="150000"/>
              </a:lnSpc>
              <a:buNone/>
            </a:pPr>
            <a:r>
              <a:rPr lang="fr-FR" sz="800" dirty="0" smtClean="0">
                <a:latin typeface="Arial" pitchFamily="34" charset="0"/>
                <a:cs typeface="Arial" pitchFamily="34" charset="0"/>
              </a:rPr>
              <a:t>	Faire cuire à la vapeur (20 mn) et réduire la chair en purée.</a:t>
            </a:r>
          </a:p>
          <a:p>
            <a:pPr>
              <a:lnSpc>
                <a:spcPct val="150000"/>
              </a:lnSpc>
              <a:buNone/>
            </a:pPr>
            <a:r>
              <a:rPr lang="fr-FR" sz="800" dirty="0" smtClean="0">
                <a:latin typeface="Arial" pitchFamily="34" charset="0"/>
                <a:cs typeface="Arial" pitchFamily="34" charset="0"/>
              </a:rPr>
              <a:t>	Délayer la maïzena avec un peu de lait froid et laisser épaissir sur feu doux, en remuant sans arrêt. Dés l’ébullition, ajouter le sucre, le jus d’orange, et le zeste râpé d’un quart d’écorce pour en faire un bouillon.</a:t>
            </a:r>
          </a:p>
          <a:p>
            <a:pPr>
              <a:lnSpc>
                <a:spcPct val="150000"/>
              </a:lnSpc>
              <a:buNone/>
            </a:pPr>
            <a:r>
              <a:rPr lang="fr-FR" sz="800" dirty="0" smtClean="0">
                <a:latin typeface="Arial" pitchFamily="34" charset="0"/>
                <a:cs typeface="Arial" pitchFamily="34" charset="0"/>
              </a:rPr>
              <a:t>	Ajouter la pulpe de Patidou et bien mélanger. Dans un moule à manqué, faire un caramel, l’étendre dans tout le moule.</a:t>
            </a:r>
          </a:p>
          <a:p>
            <a:pPr>
              <a:lnSpc>
                <a:spcPct val="150000"/>
              </a:lnSpc>
              <a:buNone/>
            </a:pPr>
            <a:r>
              <a:rPr lang="fr-FR" sz="800" dirty="0" smtClean="0">
                <a:latin typeface="Arial" pitchFamily="34" charset="0"/>
                <a:cs typeface="Arial" pitchFamily="34" charset="0"/>
              </a:rPr>
              <a:t>	Verser la préparation. </a:t>
            </a:r>
          </a:p>
          <a:p>
            <a:pPr>
              <a:lnSpc>
                <a:spcPct val="150000"/>
              </a:lnSpc>
              <a:buNone/>
            </a:pPr>
            <a:r>
              <a:rPr lang="fr-FR" sz="800" dirty="0" smtClean="0">
                <a:latin typeface="Arial" pitchFamily="34" charset="0"/>
                <a:cs typeface="Arial" pitchFamily="34" charset="0"/>
              </a:rPr>
              <a:t>	Laisser refroidir avant de servir.</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1000" b="1" dirty="0" smtClean="0">
                <a:latin typeface="Arial" pitchFamily="34" charset="0"/>
                <a:cs typeface="Arial" pitchFamily="34" charset="0"/>
              </a:rPr>
              <a:t>SUCRINE DU BERRY EN PAPILLOTE</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4 personnes :</a:t>
            </a:r>
            <a:br>
              <a:rPr lang="fr-FR" sz="800" dirty="0" smtClean="0">
                <a:latin typeface="Arial" pitchFamily="34" charset="0"/>
                <a:cs typeface="Arial" pitchFamily="34" charset="0"/>
              </a:rPr>
            </a:br>
            <a:r>
              <a:rPr lang="fr-FR" sz="800" dirty="0" smtClean="0">
                <a:latin typeface="Arial" pitchFamily="34" charset="0"/>
                <a:cs typeface="Arial" pitchFamily="34" charset="0"/>
              </a:rPr>
              <a:t> 		- 1 Sucrine du Berry</a:t>
            </a:r>
            <a:br>
              <a:rPr lang="fr-FR" sz="800" dirty="0" smtClean="0">
                <a:latin typeface="Arial" pitchFamily="34" charset="0"/>
                <a:cs typeface="Arial" pitchFamily="34" charset="0"/>
              </a:rPr>
            </a:br>
            <a:r>
              <a:rPr lang="fr-FR" sz="800" dirty="0" smtClean="0">
                <a:latin typeface="Arial" pitchFamily="34" charset="0"/>
                <a:cs typeface="Arial" pitchFamily="34" charset="0"/>
              </a:rPr>
              <a:t> 		- citron </a:t>
            </a:r>
            <a:br>
              <a:rPr lang="fr-FR" sz="800" dirty="0" smtClean="0">
                <a:latin typeface="Arial" pitchFamily="34" charset="0"/>
                <a:cs typeface="Arial" pitchFamily="34" charset="0"/>
              </a:rPr>
            </a:br>
            <a:r>
              <a:rPr lang="fr-FR" sz="800" dirty="0" smtClean="0">
                <a:latin typeface="Arial" pitchFamily="34" charset="0"/>
                <a:cs typeface="Arial" pitchFamily="34" charset="0"/>
              </a:rPr>
              <a:t> 		- sucre de canne</a:t>
            </a:r>
          </a:p>
          <a:p>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Lavez, épépinez et coupez la Sucrine en dés.</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Disposez les morceaux sur une feuille d'aluminium.</a:t>
            </a:r>
            <a:br>
              <a:rPr lang="fr-FR" sz="800" dirty="0" smtClean="0">
                <a:latin typeface="Arial" pitchFamily="34" charset="0"/>
                <a:cs typeface="Arial" pitchFamily="34" charset="0"/>
              </a:rPr>
            </a:br>
            <a:r>
              <a:rPr lang="fr-FR" sz="800" dirty="0" smtClean="0">
                <a:latin typeface="Arial" pitchFamily="34" charset="0"/>
                <a:cs typeface="Arial" pitchFamily="34" charset="0"/>
              </a:rPr>
              <a:t>Saupoudrez de sucre de canne et de jus de citron.</a:t>
            </a:r>
            <a:br>
              <a:rPr lang="fr-FR" sz="800" dirty="0" smtClean="0">
                <a:latin typeface="Arial" pitchFamily="34" charset="0"/>
                <a:cs typeface="Arial" pitchFamily="34" charset="0"/>
              </a:rPr>
            </a:br>
            <a:r>
              <a:rPr lang="fr-FR" sz="800" dirty="0" smtClean="0">
                <a:latin typeface="Arial" pitchFamily="34" charset="0"/>
                <a:cs typeface="Arial" pitchFamily="34" charset="0"/>
              </a:rPr>
              <a:t>Refermez les papillotes et faites cuire 15 mn au four (Th 6-7).</a:t>
            </a:r>
            <a:br>
              <a:rPr lang="fr-FR" sz="800" dirty="0" smtClean="0">
                <a:latin typeface="Arial" pitchFamily="34" charset="0"/>
                <a:cs typeface="Arial" pitchFamily="34" charset="0"/>
              </a:rPr>
            </a:b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i="1" dirty="0" smtClean="0">
                <a:latin typeface="Arial" pitchFamily="34" charset="0"/>
                <a:cs typeface="Arial" pitchFamily="34" charset="0"/>
              </a:rPr>
              <a:t> Vous pouvez également utiliser du Patidou ou de la Butternutt.</a:t>
            </a:r>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13</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1000" b="1" dirty="0" smtClean="0">
                <a:latin typeface="Arial" pitchFamily="34" charset="0"/>
                <a:cs typeface="Arial" pitchFamily="34" charset="0"/>
              </a:rPr>
              <a:t>CONFITURE DE SUCRINE DU BERRY</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b="1" dirty="0" smtClean="0">
                <a:latin typeface="Arial" pitchFamily="34" charset="0"/>
                <a:cs typeface="Arial" pitchFamily="34" charset="0"/>
              </a:rPr>
              <a:t> 	- </a:t>
            </a:r>
            <a:r>
              <a:rPr lang="fr-FR" sz="800" dirty="0" smtClean="0">
                <a:latin typeface="Arial" pitchFamily="34" charset="0"/>
                <a:cs typeface="Arial" pitchFamily="34" charset="0"/>
              </a:rPr>
              <a:t>2 kg de sucrine du Berry </a:t>
            </a:r>
          </a:p>
          <a:p>
            <a:pPr>
              <a:buNone/>
            </a:pPr>
            <a:r>
              <a:rPr lang="fr-FR" sz="800" dirty="0" smtClean="0">
                <a:latin typeface="Arial" pitchFamily="34" charset="0"/>
                <a:cs typeface="Arial" pitchFamily="34" charset="0"/>
              </a:rPr>
              <a:t>			- 1 kg de sucre roux</a:t>
            </a:r>
          </a:p>
          <a:p>
            <a:pPr>
              <a:buNone/>
            </a:pPr>
            <a:r>
              <a:rPr lang="fr-FR" sz="800" dirty="0" smtClean="0">
                <a:latin typeface="Arial" pitchFamily="34" charset="0"/>
                <a:cs typeface="Arial" pitchFamily="34" charset="0"/>
              </a:rPr>
              <a:t>			- 1 kg de sucre cristallisé</a:t>
            </a:r>
          </a:p>
          <a:p>
            <a:pPr>
              <a:buNone/>
            </a:pPr>
            <a:r>
              <a:rPr lang="fr-FR" sz="800" dirty="0" smtClean="0">
                <a:latin typeface="Arial" pitchFamily="34" charset="0"/>
                <a:cs typeface="Arial" pitchFamily="34" charset="0"/>
              </a:rPr>
              <a:t>			- 3 oranges (jus et zeste)</a:t>
            </a:r>
          </a:p>
          <a:p>
            <a:pPr>
              <a:buNone/>
            </a:pPr>
            <a:r>
              <a:rPr lang="fr-FR" sz="800" dirty="0" smtClean="0">
                <a:latin typeface="Arial" pitchFamily="34" charset="0"/>
                <a:cs typeface="Arial" pitchFamily="34" charset="0"/>
              </a:rPr>
              <a:t>			- 2 citrons (jus et zeste)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Cuire à feu vif pendant 1 heure</a:t>
            </a:r>
          </a:p>
          <a:p>
            <a:pPr>
              <a:lnSpc>
                <a:spcPct val="150000"/>
              </a:lnSpc>
              <a:buNone/>
            </a:pPr>
            <a:r>
              <a:rPr lang="fr-FR" sz="800" dirty="0" smtClean="0">
                <a:latin typeface="Arial" pitchFamily="34" charset="0"/>
                <a:cs typeface="Arial" pitchFamily="34" charset="0"/>
              </a:rPr>
              <a:t>	Mettre en pots, fermer les couvercles et retourner les pots, laisser refroidir  !</a:t>
            </a:r>
          </a:p>
          <a:p>
            <a:pPr>
              <a:lnSpc>
                <a:spcPct val="150000"/>
              </a:lnSpc>
              <a:buNone/>
            </a:pPr>
            <a:endParaRPr lang="fr-FR" sz="800" dirty="0" smtClean="0">
              <a:latin typeface="Arial" pitchFamily="34" charset="0"/>
              <a:cs typeface="Arial" pitchFamily="34" charset="0"/>
            </a:endParaRPr>
          </a:p>
          <a:p>
            <a:pPr>
              <a:lnSpc>
                <a:spcPct val="150000"/>
              </a:lnSpc>
            </a:pPr>
            <a:r>
              <a:rPr lang="fr-FR" sz="1000" b="1" dirty="0" smtClean="0">
                <a:latin typeface="Arial" pitchFamily="34" charset="0"/>
                <a:cs typeface="Arial" pitchFamily="34" charset="0"/>
              </a:rPr>
              <a:t>GRANITÉ DE PASTÉQUE</a:t>
            </a:r>
            <a:r>
              <a:rPr lang="fr-FR" sz="800" b="1" dirty="0" smtClean="0">
                <a:latin typeface="Arial" pitchFamily="34" charset="0"/>
                <a:cs typeface="Arial" pitchFamily="34" charset="0"/>
              </a:rPr>
              <a:t/>
            </a:r>
            <a:br>
              <a:rPr lang="fr-FR" sz="800" b="1" dirty="0" smtClean="0">
                <a:latin typeface="Arial" pitchFamily="34" charset="0"/>
                <a:cs typeface="Arial" pitchFamily="34" charset="0"/>
              </a:rPr>
            </a:br>
            <a:r>
              <a:rPr lang="fr-FR" sz="800" dirty="0" smtClean="0">
                <a:latin typeface="Arial" pitchFamily="34" charset="0"/>
                <a:cs typeface="Arial" pitchFamily="34" charset="0"/>
              </a:rPr>
              <a:t>Ingrédients (4 personnes)</a:t>
            </a:r>
            <a:r>
              <a:rPr lang="fr-FR" sz="800" b="1" dirty="0" smtClean="0">
                <a:latin typeface="Arial" pitchFamily="34" charset="0"/>
                <a:cs typeface="Arial" pitchFamily="34" charset="0"/>
              </a:rPr>
              <a:t> : 	</a:t>
            </a:r>
            <a:r>
              <a:rPr lang="fr-FR" sz="800" dirty="0" smtClean="0">
                <a:latin typeface="Arial" pitchFamily="34" charset="0"/>
                <a:cs typeface="Arial" pitchFamily="34" charset="0"/>
              </a:rPr>
              <a:t>- 800 g de pastèque hachée </a:t>
            </a:r>
            <a:br>
              <a:rPr lang="fr-FR" sz="800" dirty="0" smtClean="0">
                <a:latin typeface="Arial" pitchFamily="34" charset="0"/>
                <a:cs typeface="Arial" pitchFamily="34" charset="0"/>
              </a:rPr>
            </a:br>
            <a:r>
              <a:rPr lang="fr-FR" sz="800" dirty="0" smtClean="0">
                <a:latin typeface="Arial" pitchFamily="34" charset="0"/>
                <a:cs typeface="Arial" pitchFamily="34" charset="0"/>
              </a:rPr>
              <a:t>		- 3 cuillères à soupe de jus de citron </a:t>
            </a:r>
            <a:br>
              <a:rPr lang="fr-FR" sz="800" dirty="0" smtClean="0">
                <a:latin typeface="Arial" pitchFamily="34" charset="0"/>
                <a:cs typeface="Arial" pitchFamily="34" charset="0"/>
              </a:rPr>
            </a:br>
            <a:r>
              <a:rPr lang="fr-FR" sz="800" dirty="0" smtClean="0">
                <a:latin typeface="Arial" pitchFamily="34" charset="0"/>
                <a:cs typeface="Arial" pitchFamily="34" charset="0"/>
              </a:rPr>
              <a:t>		- 120 g de sucre glace </a:t>
            </a:r>
            <a:br>
              <a:rPr lang="fr-FR" sz="800" dirty="0" smtClean="0">
                <a:latin typeface="Arial" pitchFamily="34" charset="0"/>
                <a:cs typeface="Arial" pitchFamily="34" charset="0"/>
              </a:rPr>
            </a:br>
            <a:r>
              <a:rPr lang="fr-FR" sz="800" dirty="0" smtClean="0">
                <a:latin typeface="Arial" pitchFamily="34" charset="0"/>
                <a:cs typeface="Arial" pitchFamily="34" charset="0"/>
              </a:rPr>
              <a:t>Dénoyauter la pastèque.</a:t>
            </a:r>
            <a:br>
              <a:rPr lang="fr-FR" sz="800" dirty="0" smtClean="0">
                <a:latin typeface="Arial" pitchFamily="34" charset="0"/>
                <a:cs typeface="Arial" pitchFamily="34" charset="0"/>
              </a:rPr>
            </a:br>
            <a:r>
              <a:rPr lang="fr-FR" sz="800" dirty="0" smtClean="0">
                <a:latin typeface="Arial" pitchFamily="34" charset="0"/>
                <a:cs typeface="Arial" pitchFamily="34" charset="0"/>
              </a:rPr>
              <a:t>À l'aide d'un mixeur, réduire en purée la pastèque, le jus de citron et le sucre glace.</a:t>
            </a: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Verser dans un plat peu profond et congeler pendant au moins 3 heures.</a:t>
            </a:r>
            <a:br>
              <a:rPr lang="fr-FR" sz="800" dirty="0" smtClean="0">
                <a:latin typeface="Arial" pitchFamily="34" charset="0"/>
                <a:cs typeface="Arial" pitchFamily="34" charset="0"/>
              </a:rPr>
            </a:br>
            <a:r>
              <a:rPr lang="fr-FR" sz="800" dirty="0" smtClean="0">
                <a:latin typeface="Arial" pitchFamily="34" charset="0"/>
                <a:cs typeface="Arial" pitchFamily="34" charset="0"/>
              </a:rPr>
              <a:t>Briser le granité toutes les heures avec une fourchette. Servir.</a:t>
            </a:r>
            <a:endParaRPr lang="fr-FR" sz="800" b="1" dirty="0" smtClean="0">
              <a:latin typeface="Arial" pitchFamily="34" charset="0"/>
              <a:cs typeface="Arial" pitchFamily="34" charset="0"/>
            </a:endParaRPr>
          </a:p>
          <a:p>
            <a:pPr>
              <a:lnSpc>
                <a:spcPct val="150000"/>
              </a:lnSpc>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1000" b="1" dirty="0" smtClean="0">
                <a:latin typeface="Arial" pitchFamily="34" charset="0"/>
                <a:cs typeface="Arial" pitchFamily="34" charset="0"/>
              </a:rPr>
              <a:t>COURGE SUCRÉE ET SON PAIN D’ÉPICE CRAQUANT </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2 personnes :</a:t>
            </a:r>
          </a:p>
          <a:p>
            <a:pPr>
              <a:buNone/>
            </a:pPr>
            <a:r>
              <a:rPr lang="fr-FR" sz="800" dirty="0" smtClean="0">
                <a:latin typeface="Arial" pitchFamily="34" charset="0"/>
                <a:cs typeface="Arial" pitchFamily="34" charset="0"/>
              </a:rPr>
              <a:t>			- 150 g de courge sucrine du Berry 		  crue que l’on cuit à la vapeur et que 		  l’on égoutte bien.</a:t>
            </a:r>
          </a:p>
          <a:p>
            <a:pPr>
              <a:buNone/>
            </a:pPr>
            <a:r>
              <a:rPr lang="fr-FR" sz="800" dirty="0" smtClean="0">
                <a:latin typeface="Arial" pitchFamily="34" charset="0"/>
                <a:cs typeface="Arial" pitchFamily="34" charset="0"/>
              </a:rPr>
              <a:t>			- 3 cuillères à soupe. de miel de 		  châtaigne</a:t>
            </a:r>
            <a:br>
              <a:rPr lang="fr-FR" sz="800" dirty="0" smtClean="0">
                <a:latin typeface="Arial" pitchFamily="34" charset="0"/>
                <a:cs typeface="Arial" pitchFamily="34" charset="0"/>
              </a:rPr>
            </a:br>
            <a:r>
              <a:rPr lang="fr-FR" sz="800" dirty="0" smtClean="0">
                <a:latin typeface="Arial" pitchFamily="34" charset="0"/>
                <a:cs typeface="Arial" pitchFamily="34" charset="0"/>
              </a:rPr>
              <a:t>		- 2 beaux abricots secs moelleux</a:t>
            </a:r>
            <a:br>
              <a:rPr lang="fr-FR" sz="800" dirty="0" smtClean="0">
                <a:latin typeface="Arial" pitchFamily="34" charset="0"/>
                <a:cs typeface="Arial" pitchFamily="34" charset="0"/>
              </a:rPr>
            </a:br>
            <a:r>
              <a:rPr lang="fr-FR" sz="800" dirty="0" smtClean="0">
                <a:latin typeface="Arial" pitchFamily="34" charset="0"/>
                <a:cs typeface="Arial" pitchFamily="34" charset="0"/>
              </a:rPr>
              <a:t>		- 3 tranches de pain d'épices</a:t>
            </a:r>
            <a:br>
              <a:rPr lang="fr-FR" sz="800" dirty="0" smtClean="0">
                <a:latin typeface="Arial" pitchFamily="34" charset="0"/>
                <a:cs typeface="Arial" pitchFamily="34" charset="0"/>
              </a:rPr>
            </a:br>
            <a:r>
              <a:rPr lang="fr-FR" sz="800" dirty="0" smtClean="0">
                <a:latin typeface="Arial" pitchFamily="34" charset="0"/>
                <a:cs typeface="Arial" pitchFamily="34" charset="0"/>
              </a:rPr>
              <a:t>		- 15 g de beurre salé.</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Mixez la courge froide avec le miel et les abricots. Réservez au frais. </a:t>
            </a:r>
          </a:p>
          <a:p>
            <a:pPr>
              <a:lnSpc>
                <a:spcPct val="150000"/>
              </a:lnSpc>
              <a:buNone/>
            </a:pPr>
            <a:r>
              <a:rPr lang="fr-FR" sz="800" dirty="0" smtClean="0">
                <a:latin typeface="Arial" pitchFamily="34" charset="0"/>
                <a:cs typeface="Arial" pitchFamily="34" charset="0"/>
              </a:rPr>
              <a:t>	Faites dorer sur feu très doux le pain d'épices dans le beurre salé, en l'écrasant bien pendant 10 minutes. Réservez. </a:t>
            </a:r>
          </a:p>
          <a:p>
            <a:pPr>
              <a:lnSpc>
                <a:spcPct val="150000"/>
              </a:lnSpc>
              <a:buNone/>
            </a:pPr>
            <a:r>
              <a:rPr lang="fr-FR" sz="800" dirty="0" smtClean="0">
                <a:latin typeface="Arial" pitchFamily="34" charset="0"/>
                <a:cs typeface="Arial" pitchFamily="34" charset="0"/>
              </a:rPr>
              <a:t>	Disposez les miettes dans 2 verrines, surmontez de la purée, servez aussitôt.</a:t>
            </a:r>
          </a:p>
          <a:p>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14</a:t>
            </a:fld>
            <a:endParaRPr lang="fr-FR" dirty="0"/>
          </a:p>
        </p:txBody>
      </p:sp>
      <p:sp>
        <p:nvSpPr>
          <p:cNvPr id="5" name="Espace réservé du contenu 2"/>
          <p:cNvSpPr>
            <a:spLocks noGrp="1"/>
          </p:cNvSpPr>
          <p:nvPr>
            <p:ph sz="half" idx="1"/>
          </p:nvPr>
        </p:nvSpPr>
        <p:spPr>
          <a:xfrm>
            <a:off x="990600" y="1828800"/>
            <a:ext cx="3810000" cy="4336504"/>
          </a:xfrm>
        </p:spPr>
        <p:txBody>
          <a:bodyPr/>
          <a:lstStyle/>
          <a:p>
            <a:r>
              <a:rPr lang="fr-FR" sz="1000" b="1" dirty="0" smtClean="0">
                <a:latin typeface="Arial" pitchFamily="34" charset="0"/>
                <a:cs typeface="Arial" pitchFamily="34" charset="0"/>
              </a:rPr>
              <a:t>FLAN AUX OEUFS </a:t>
            </a:r>
          </a:p>
          <a:p>
            <a:pPr>
              <a:buNone/>
            </a:pPr>
            <a:r>
              <a:rPr lang="fr-FR" sz="800" dirty="0" smtClean="0">
                <a:latin typeface="Arial" pitchFamily="34" charset="0"/>
                <a:cs typeface="Arial" pitchFamily="34" charset="0"/>
              </a:rPr>
              <a:t>	Ingrédients :		- 2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½ l de lait bouillant</a:t>
            </a:r>
            <a:br>
              <a:rPr lang="fr-FR" sz="800" dirty="0" smtClean="0">
                <a:latin typeface="Arial" pitchFamily="34" charset="0"/>
                <a:cs typeface="Arial" pitchFamily="34" charset="0"/>
              </a:rPr>
            </a:br>
            <a:r>
              <a:rPr lang="fr-FR" sz="800" dirty="0" smtClean="0">
                <a:latin typeface="Arial" pitchFamily="34" charset="0"/>
                <a:cs typeface="Arial" pitchFamily="34" charset="0"/>
              </a:rPr>
              <a:t>		- un peu de sucre</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Battre les œufs avec le sucre. Tout en remuant, incorporer doucement le lait. Sucrer à volonté. Verser dans des ramequins.</a:t>
            </a:r>
            <a:br>
              <a:rPr lang="fr-FR" sz="800" dirty="0" smtClean="0">
                <a:latin typeface="Arial" pitchFamily="34" charset="0"/>
                <a:cs typeface="Arial" pitchFamily="34" charset="0"/>
              </a:rPr>
            </a:br>
            <a:r>
              <a:rPr lang="fr-FR" sz="800" dirty="0" smtClean="0">
                <a:latin typeface="Arial" pitchFamily="34" charset="0"/>
                <a:cs typeface="Arial" pitchFamily="34" charset="0"/>
              </a:rPr>
              <a:t>Cuire au four au bain-marie, ½ heure environ.</a:t>
            </a:r>
            <a:br>
              <a:rPr lang="fr-FR" sz="800" dirty="0" smtClean="0">
                <a:latin typeface="Arial" pitchFamily="34" charset="0"/>
                <a:cs typeface="Arial" pitchFamily="34" charset="0"/>
              </a:rPr>
            </a:br>
            <a:r>
              <a:rPr lang="fr-FR" sz="800" dirty="0" smtClean="0">
                <a:latin typeface="Arial" pitchFamily="34" charset="0"/>
                <a:cs typeface="Arial" pitchFamily="34" charset="0"/>
              </a:rPr>
              <a:t>À déguster nature ou nappé de caramel.</a:t>
            </a:r>
          </a:p>
          <a:p>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CLAFOUTIS AUX POMMES CARAMÉLISÉES</a:t>
            </a:r>
            <a:r>
              <a:rPr lang="fr-FR" sz="800" b="1"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Préparation : 15 minutes                             Cuisson : environ 35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6 personnes) :        </a:t>
            </a:r>
            <a:br>
              <a:rPr lang="fr-FR" sz="800" dirty="0" smtClean="0">
                <a:latin typeface="Arial" pitchFamily="34" charset="0"/>
                <a:cs typeface="Arial" pitchFamily="34" charset="0"/>
              </a:rPr>
            </a:br>
            <a:r>
              <a:rPr lang="fr-FR" sz="800" dirty="0" smtClean="0">
                <a:latin typeface="Arial" pitchFamily="34" charset="0"/>
                <a:cs typeface="Arial" pitchFamily="34" charset="0"/>
              </a:rPr>
              <a:t>                		- 3 pommes</a:t>
            </a:r>
            <a:br>
              <a:rPr lang="fr-FR" sz="800" dirty="0" smtClean="0">
                <a:latin typeface="Arial" pitchFamily="34" charset="0"/>
                <a:cs typeface="Arial" pitchFamily="34" charset="0"/>
              </a:rPr>
            </a:br>
            <a:r>
              <a:rPr lang="fr-FR" sz="800" dirty="0" smtClean="0">
                <a:latin typeface="Arial" pitchFamily="34" charset="0"/>
                <a:cs typeface="Arial" pitchFamily="34" charset="0"/>
              </a:rPr>
              <a:t>                         	- 3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- 25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¼ de cuillère à café de sel de 		  Guérande</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sucre</a:t>
            </a:r>
            <a:br>
              <a:rPr lang="fr-FR" sz="800" dirty="0" smtClean="0">
                <a:latin typeface="Arial" pitchFamily="34" charset="0"/>
                <a:cs typeface="Arial" pitchFamily="34" charset="0"/>
              </a:rPr>
            </a:br>
            <a:r>
              <a:rPr lang="fr-FR" sz="800" dirty="0" smtClean="0">
                <a:latin typeface="Arial" pitchFamily="34" charset="0"/>
                <a:cs typeface="Arial" pitchFamily="34" charset="0"/>
              </a:rPr>
              <a:t>                           	- 500 ml de lait</a:t>
            </a:r>
            <a:br>
              <a:rPr lang="fr-FR" sz="800" dirty="0" smtClean="0">
                <a:latin typeface="Arial" pitchFamily="34" charset="0"/>
                <a:cs typeface="Arial" pitchFamily="34" charset="0"/>
              </a:rPr>
            </a:br>
            <a:r>
              <a:rPr lang="fr-FR" sz="800" dirty="0" smtClean="0">
                <a:latin typeface="Arial" pitchFamily="34" charset="0"/>
                <a:cs typeface="Arial" pitchFamily="34" charset="0"/>
              </a:rPr>
              <a:t>                           	- 1 sachet de sucre vanillé</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de miel</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Couper les pommes en tranches et les faire revenir dans le beurre avec le sel. Ajouter le miel et le faire confire doucement à feu doux. Mélanger les œufs avec le sucre et la farine, ajouter le lait, le sucre vanillé et une pincée de sel. Ajouter les pommes tièdes avec la sauce à l’appareil. Mélanger et mettre dans un moule beurré. Faire cuire environ 35 minutes. Surveiller la cuisson et baisser le feu si nécessaire car les pommes dorent très vite. Sortir du four et attendre 20 minutes avant de démouler.</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tiède ou froid avec une boule de glace ou un coulis de fruit rouge.</a:t>
            </a: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pPr>
              <a:lnSpc>
                <a:spcPct val="150000"/>
              </a:lnSpc>
              <a:buNone/>
            </a:pPr>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MADELEINES DE MÉMÉ</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- 6 œufs</a:t>
            </a:r>
          </a:p>
          <a:p>
            <a:pPr>
              <a:buNone/>
            </a:pPr>
            <a:r>
              <a:rPr lang="fr-FR" sz="800" dirty="0" smtClean="0">
                <a:latin typeface="Arial" pitchFamily="34" charset="0"/>
                <a:cs typeface="Arial" pitchFamily="34" charset="0"/>
              </a:rPr>
              <a:t>			- 260 g de sucre</a:t>
            </a:r>
          </a:p>
          <a:p>
            <a:pPr>
              <a:buNone/>
            </a:pPr>
            <a:r>
              <a:rPr lang="fr-FR" sz="800" dirty="0" smtClean="0">
                <a:latin typeface="Arial" pitchFamily="34" charset="0"/>
                <a:cs typeface="Arial" pitchFamily="34" charset="0"/>
              </a:rPr>
              <a:t>			- 2 c. à s. de miel</a:t>
            </a:r>
          </a:p>
          <a:p>
            <a:pPr>
              <a:buNone/>
            </a:pPr>
            <a:r>
              <a:rPr lang="fr-FR" sz="800" dirty="0" smtClean="0">
                <a:latin typeface="Arial" pitchFamily="34" charset="0"/>
                <a:cs typeface="Arial" pitchFamily="34" charset="0"/>
              </a:rPr>
              <a:t>			- 300 g de farine</a:t>
            </a:r>
          </a:p>
          <a:p>
            <a:pPr>
              <a:buNone/>
            </a:pPr>
            <a:r>
              <a:rPr lang="fr-FR" sz="800" dirty="0" smtClean="0">
                <a:latin typeface="Arial" pitchFamily="34" charset="0"/>
                <a:cs typeface="Arial" pitchFamily="34" charset="0"/>
              </a:rPr>
              <a:t>			- 1 sachet de levure </a:t>
            </a:r>
          </a:p>
          <a:p>
            <a:pPr>
              <a:buNone/>
            </a:pPr>
            <a:r>
              <a:rPr lang="fr-FR" sz="800" dirty="0" smtClean="0">
                <a:latin typeface="Arial" pitchFamily="34" charset="0"/>
                <a:cs typeface="Arial" pitchFamily="34" charset="0"/>
              </a:rPr>
              <a:t>			- une pincée de sel</a:t>
            </a:r>
          </a:p>
          <a:p>
            <a:pPr>
              <a:buNone/>
            </a:pPr>
            <a:r>
              <a:rPr lang="fr-FR" sz="800" dirty="0" smtClean="0">
                <a:latin typeface="Arial" pitchFamily="34" charset="0"/>
                <a:cs typeface="Arial" pitchFamily="34" charset="0"/>
              </a:rPr>
              <a:t>			- 200 g de beurre fondu</a:t>
            </a:r>
          </a:p>
          <a:p>
            <a:pPr>
              <a:buNone/>
            </a:pPr>
            <a:r>
              <a:rPr lang="fr-FR" sz="800" dirty="0" smtClean="0">
                <a:latin typeface="Arial" pitchFamily="34" charset="0"/>
                <a:cs typeface="Arial" pitchFamily="34" charset="0"/>
              </a:rPr>
              <a:t>			- le zeste d’un citron ou d’une orange</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Préchauffer le four th. 7 à 8. Fouetter les œufs, le sucre et le miel, jusqu’à ce que le mélange blanchisse. Ajouter la farine, le sel, la levure, le beurre fondu et le zeste de citron ou d’orange. </a:t>
            </a:r>
          </a:p>
          <a:p>
            <a:pPr>
              <a:buNone/>
            </a:pPr>
            <a:r>
              <a:rPr lang="fr-FR" sz="800" dirty="0" smtClean="0">
                <a:latin typeface="Arial" pitchFamily="34" charset="0"/>
                <a:cs typeface="Arial" pitchFamily="34" charset="0"/>
              </a:rPr>
              <a:t>	Bien mélanger.</a:t>
            </a:r>
          </a:p>
          <a:p>
            <a:pPr>
              <a:buNone/>
            </a:pPr>
            <a:r>
              <a:rPr lang="fr-FR" sz="800" dirty="0" smtClean="0">
                <a:latin typeface="Arial" pitchFamily="34" charset="0"/>
                <a:cs typeface="Arial" pitchFamily="34" charset="0"/>
              </a:rPr>
              <a:t>	Beurrer et fariner légèrement les moules à madeleines. Les remplir à moitié avec la préparation. </a:t>
            </a:r>
          </a:p>
          <a:p>
            <a:pPr>
              <a:buNone/>
            </a:pPr>
            <a:r>
              <a:rPr lang="fr-FR" sz="800" dirty="0" smtClean="0">
                <a:latin typeface="Arial" pitchFamily="34" charset="0"/>
                <a:cs typeface="Arial" pitchFamily="34" charset="0"/>
              </a:rPr>
              <a:t>	Enfourner jusqu’à ce que les madeleines soient dorées, soit environ 7 à 10 minutes. </a:t>
            </a:r>
          </a:p>
          <a:p>
            <a:pPr>
              <a:buNone/>
            </a:pPr>
            <a:r>
              <a:rPr lang="fr-FR" sz="800" dirty="0" smtClean="0">
                <a:latin typeface="Arial" pitchFamily="34" charset="0"/>
                <a:cs typeface="Arial" pitchFamily="34" charset="0"/>
              </a:rPr>
              <a:t>	La recette donne environ 50 madeleines.</a:t>
            </a:r>
          </a:p>
          <a:p>
            <a:pPr>
              <a:lnSpc>
                <a:spcPct val="150000"/>
              </a:lnSpc>
              <a:buNone/>
            </a:pPr>
            <a:endParaRPr lang="fr-FR" sz="800" dirty="0" smtClean="0">
              <a:latin typeface="Arial" pitchFamily="34" charset="0"/>
              <a:cs typeface="Arial" pitchFamily="34" charset="0"/>
            </a:endParaRPr>
          </a:p>
          <a:p>
            <a:pPr>
              <a:lnSpc>
                <a:spcPct val="150000"/>
              </a:lnSpc>
              <a:buNone/>
            </a:pPr>
            <a:endParaRPr lang="fr-FR" sz="800" dirty="0" smtClean="0">
              <a:latin typeface="Arial" pitchFamily="34" charset="0"/>
              <a:cs typeface="Arial" pitchFamily="34" charset="0"/>
            </a:endParaRPr>
          </a:p>
          <a:p>
            <a:pPr>
              <a:lnSpc>
                <a:spcPct val="150000"/>
              </a:lnSpc>
              <a:buNone/>
            </a:pPr>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1619672" y="2492896"/>
            <a:ext cx="6552728" cy="2016224"/>
          </a:xfrm>
        </p:spPr>
        <p:txBody>
          <a:bodyPr/>
          <a:lstStyle/>
          <a:p>
            <a:pPr algn="ctr">
              <a:buNone/>
            </a:pPr>
            <a:r>
              <a:rPr lang="fr-FR" sz="1200" dirty="0" smtClean="0">
                <a:latin typeface="Arial" pitchFamily="34" charset="0"/>
                <a:cs typeface="Arial" pitchFamily="34" charset="0"/>
              </a:rPr>
              <a:t>Des recettes pour quoi faire ?</a:t>
            </a:r>
          </a:p>
          <a:p>
            <a:pPr>
              <a:buNone/>
            </a:pPr>
            <a:r>
              <a:rPr lang="fr-FR" sz="1000" dirty="0" smtClean="0"/>
              <a:t>	</a:t>
            </a:r>
            <a:r>
              <a:rPr lang="fr-FR" sz="1200" dirty="0" smtClean="0"/>
              <a:t>Pour vous faire plaisir.</a:t>
            </a:r>
          </a:p>
          <a:p>
            <a:pPr>
              <a:buNone/>
            </a:pPr>
            <a:r>
              <a:rPr lang="fr-FR" sz="1200" dirty="0" smtClean="0"/>
              <a:t>	Plaisir de partager un moment, une affectivité, une saveur, une odeur …</a:t>
            </a:r>
          </a:p>
          <a:p>
            <a:pPr>
              <a:buNone/>
            </a:pPr>
            <a:r>
              <a:rPr lang="fr-FR" sz="1200" dirty="0" smtClean="0"/>
              <a:t>	Plaisir de préparer un repas…</a:t>
            </a:r>
          </a:p>
          <a:p>
            <a:pPr>
              <a:buNone/>
            </a:pPr>
            <a:r>
              <a:rPr lang="fr-FR" sz="1200" dirty="0" smtClean="0"/>
              <a:t>	Plaisir d’échanger…</a:t>
            </a:r>
          </a:p>
          <a:p>
            <a:pPr algn="ctr">
              <a:buNone/>
            </a:pPr>
            <a:endParaRPr lang="fr-FR" sz="1000" dirty="0" smtClean="0">
              <a:latin typeface="Arial" pitchFamily="34" charset="0"/>
              <a:cs typeface="Arial" pitchFamily="34" charset="0"/>
            </a:endParaRPr>
          </a:p>
          <a:p>
            <a:pPr algn="ctr">
              <a:buNone/>
            </a:pPr>
            <a:endParaRPr lang="fr-FR" sz="1000" dirty="0" smtClean="0">
              <a:latin typeface="Arial" pitchFamily="34" charset="0"/>
              <a:cs typeface="Arial" pitchFamily="34" charset="0"/>
            </a:endParaRPr>
          </a:p>
          <a:p>
            <a:pPr algn="ctr">
              <a:buNone/>
            </a:pPr>
            <a:r>
              <a:rPr lang="fr-FR" sz="1000" dirty="0" smtClean="0">
                <a:latin typeface="Arial" pitchFamily="34" charset="0"/>
                <a:cs typeface="Arial" pitchFamily="34" charset="0"/>
              </a:rPr>
              <a:t>Nous remercions toutes les personnes, abonnés, bénévoles, sympathisants, pour leurs participations.</a:t>
            </a:r>
            <a:endParaRPr lang="fr-FR" sz="1000" dirty="0">
              <a:latin typeface="Arial" pitchFamily="34" charset="0"/>
              <a:cs typeface="Arial" pitchFamily="34" charset="0"/>
            </a:endParaRPr>
          </a:p>
        </p:txBody>
      </p:sp>
      <p:sp>
        <p:nvSpPr>
          <p:cNvPr id="5" name="Espace réservé du numéro de diapositive 4"/>
          <p:cNvSpPr>
            <a:spLocks noGrp="1"/>
          </p:cNvSpPr>
          <p:nvPr>
            <p:ph type="sldNum" sz="quarter" idx="12"/>
          </p:nvPr>
        </p:nvSpPr>
        <p:spPr/>
        <p:txBody>
          <a:bodyPr/>
          <a:lstStyle/>
          <a:p>
            <a:fld id="{2A2363DF-7F9D-4232-AD20-F4C72F26FB13}" type="slidenum">
              <a:rPr lang="fr-FR" smtClean="0"/>
              <a:pPr/>
              <a:t>15</a:t>
            </a:fld>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71600" y="692696"/>
            <a:ext cx="7772400" cy="2160240"/>
          </a:xfrm>
        </p:spPr>
        <p:txBody>
          <a:bodyPr/>
          <a:lstStyle/>
          <a:p>
            <a:r>
              <a:rPr lang="fr-FR" sz="800" b="1" dirty="0" smtClean="0"/>
              <a:t>Un projet social...</a:t>
            </a:r>
            <a:br>
              <a:rPr lang="fr-FR" sz="800" b="1" dirty="0" smtClean="0"/>
            </a:br>
            <a:r>
              <a:rPr lang="fr-FR" sz="800" dirty="0" smtClean="0"/>
              <a:t>Les Jardins du Giessen, basé à Châtenois, est un </a:t>
            </a:r>
            <a:r>
              <a:rPr lang="fr-FR" sz="800" b="1" dirty="0" smtClean="0"/>
              <a:t>chantier d’insertion</a:t>
            </a:r>
            <a:br>
              <a:rPr lang="fr-FR" sz="800" b="1" dirty="0" smtClean="0"/>
            </a:br>
            <a:r>
              <a:rPr lang="fr-FR" sz="800" b="1" dirty="0" smtClean="0"/>
              <a:t>sociale et professionnelle par le maraîchage biologique créé par la</a:t>
            </a:r>
            <a:br>
              <a:rPr lang="fr-FR" sz="800" b="1" dirty="0" smtClean="0"/>
            </a:br>
            <a:r>
              <a:rPr lang="fr-FR" sz="800" dirty="0" smtClean="0"/>
              <a:t>SAVA (Section d’Aménagement Végétal d’Alsace). Cette structure</a:t>
            </a:r>
            <a:br>
              <a:rPr lang="fr-FR" sz="800" dirty="0" smtClean="0"/>
            </a:br>
            <a:r>
              <a:rPr lang="fr-FR" sz="800" dirty="0" smtClean="0"/>
              <a:t>a pour vocation d’accompagner des personnes éloignées de l’emploi</a:t>
            </a:r>
            <a:br>
              <a:rPr lang="fr-FR" sz="800" dirty="0" smtClean="0"/>
            </a:br>
            <a:r>
              <a:rPr lang="fr-FR" sz="800" dirty="0" smtClean="0"/>
              <a:t>dans leur projet professionnel. Les Jardins du Giessen fait partie</a:t>
            </a:r>
            <a:br>
              <a:rPr lang="fr-FR" sz="800" dirty="0" smtClean="0"/>
            </a:br>
            <a:r>
              <a:rPr lang="fr-FR" sz="800" dirty="0" smtClean="0"/>
              <a:t>du Réseau Cocagne, qui fédère une centaine de jardins du même</a:t>
            </a:r>
            <a:br>
              <a:rPr lang="fr-FR" sz="800" dirty="0" smtClean="0"/>
            </a:br>
            <a:r>
              <a:rPr lang="fr-FR" sz="800" dirty="0" smtClean="0"/>
              <a:t>type en France.</a:t>
            </a:r>
            <a:br>
              <a:rPr lang="fr-FR" sz="800" dirty="0" smtClean="0"/>
            </a:br>
            <a:r>
              <a:rPr lang="fr-FR" sz="800" b="1" i="1" dirty="0" smtClean="0"/>
              <a:t>« Vous avez besoin de légumes,</a:t>
            </a:r>
            <a:br>
              <a:rPr lang="fr-FR" sz="800" b="1" i="1" dirty="0" smtClean="0"/>
            </a:br>
            <a:r>
              <a:rPr lang="fr-FR" sz="800" b="1" i="1" dirty="0" smtClean="0"/>
              <a:t>ils ont besoin de travail, alors</a:t>
            </a:r>
            <a:br>
              <a:rPr lang="fr-FR" sz="800" b="1" i="1" dirty="0" smtClean="0"/>
            </a:br>
            <a:r>
              <a:rPr lang="fr-FR" sz="800" b="1" i="1" dirty="0" smtClean="0"/>
              <a:t>ensemble cultivons la solidarité »</a:t>
            </a:r>
            <a:br>
              <a:rPr lang="fr-FR" sz="800" b="1" i="1" dirty="0" smtClean="0"/>
            </a:br>
            <a:r>
              <a:rPr lang="fr-FR" sz="800" dirty="0" smtClean="0"/>
              <a:t>(slogan du Réseau Cocagne)</a:t>
            </a:r>
            <a:br>
              <a:rPr lang="fr-FR" sz="800" dirty="0" smtClean="0"/>
            </a:br>
            <a:endParaRPr lang="fr-FR" sz="800" dirty="0">
              <a:latin typeface="Arial" pitchFamily="34" charset="0"/>
              <a:cs typeface="Arial" pitchFamily="34" charset="0"/>
            </a:endParaRPr>
          </a:p>
        </p:txBody>
      </p:sp>
      <p:pic>
        <p:nvPicPr>
          <p:cNvPr id="7172" name="Picture 4" descr="logo jardins du giessen 081210"/>
          <p:cNvPicPr>
            <a:picLocks noChangeAspect="1" noChangeArrowheads="1"/>
          </p:cNvPicPr>
          <p:nvPr/>
        </p:nvPicPr>
        <p:blipFill>
          <a:blip r:embed="rId3" cstate="print"/>
          <a:srcRect/>
          <a:stretch>
            <a:fillRect/>
          </a:stretch>
        </p:blipFill>
        <p:spPr bwMode="auto">
          <a:xfrm>
            <a:off x="3419872" y="2852936"/>
            <a:ext cx="2736304" cy="1403722"/>
          </a:xfrm>
          <a:prstGeom prst="rect">
            <a:avLst/>
          </a:prstGeom>
          <a:noFill/>
          <a:ln w="9525">
            <a:noFill/>
            <a:miter lim="800000"/>
            <a:headEnd/>
            <a:tailEnd/>
          </a:ln>
        </p:spPr>
      </p:pic>
      <p:sp>
        <p:nvSpPr>
          <p:cNvPr id="6" name="Rectangle 5"/>
          <p:cNvSpPr/>
          <p:nvPr/>
        </p:nvSpPr>
        <p:spPr>
          <a:xfrm>
            <a:off x="2483768" y="4437112"/>
            <a:ext cx="4572000" cy="1200329"/>
          </a:xfrm>
          <a:prstGeom prst="rect">
            <a:avLst/>
          </a:prstGeom>
        </p:spPr>
        <p:txBody>
          <a:bodyPr>
            <a:spAutoFit/>
          </a:bodyPr>
          <a:lstStyle/>
          <a:p>
            <a:pPr algn="ctr"/>
            <a:r>
              <a:rPr lang="fr-FR" sz="1200" b="1" dirty="0" smtClean="0">
                <a:latin typeface="Arial" pitchFamily="34" charset="0"/>
                <a:cs typeface="Arial" pitchFamily="34" charset="0"/>
              </a:rPr>
              <a:t>SAVA :</a:t>
            </a:r>
          </a:p>
          <a:p>
            <a:pPr algn="ctr"/>
            <a:r>
              <a:rPr lang="fr-FR" sz="1200" dirty="0" smtClean="0">
                <a:latin typeface="Arial" pitchFamily="34" charset="0"/>
                <a:cs typeface="Arial" pitchFamily="34" charset="0"/>
              </a:rPr>
              <a:t>5 rue des Tulipes</a:t>
            </a:r>
          </a:p>
          <a:p>
            <a:pPr algn="ctr"/>
            <a:r>
              <a:rPr lang="fr-FR" sz="1200" dirty="0" smtClean="0">
                <a:latin typeface="Arial" pitchFamily="34" charset="0"/>
                <a:cs typeface="Arial" pitchFamily="34" charset="0"/>
              </a:rPr>
              <a:t>67600 MUTTERSHOLTZ</a:t>
            </a:r>
          </a:p>
          <a:p>
            <a:pPr algn="ctr"/>
            <a:r>
              <a:rPr lang="fr-FR" sz="1200" dirty="0" smtClean="0">
                <a:latin typeface="Arial" pitchFamily="34" charset="0"/>
                <a:cs typeface="Arial" pitchFamily="34" charset="0"/>
              </a:rPr>
              <a:t>Tél : 03 88 85 16 03</a:t>
            </a:r>
          </a:p>
          <a:p>
            <a:pPr algn="ctr"/>
            <a:r>
              <a:rPr lang="fr-FR" sz="1200" dirty="0" smtClean="0">
                <a:latin typeface="Arial" pitchFamily="34" charset="0"/>
                <a:cs typeface="Arial" pitchFamily="34" charset="0"/>
              </a:rPr>
              <a:t>Courriel : contact@lesjardinsdugiessen.com</a:t>
            </a:r>
          </a:p>
          <a:p>
            <a:pPr algn="ctr"/>
            <a:r>
              <a:rPr lang="fr-FR" sz="1200" dirty="0" smtClean="0">
                <a:latin typeface="Arial" pitchFamily="34" charset="0"/>
                <a:cs typeface="Arial" pitchFamily="34" charset="0"/>
              </a:rPr>
              <a:t>Site : www.lesjardinsdugiessen.com</a:t>
            </a:r>
            <a:endParaRPr lang="fr-FR" sz="1200" dirty="0">
              <a:latin typeface="Arial" pitchFamily="34" charset="0"/>
              <a:cs typeface="Arial" pitchFamily="34" charset="0"/>
            </a:endParaRPr>
          </a:p>
        </p:txBody>
      </p:sp>
      <p:pic>
        <p:nvPicPr>
          <p:cNvPr id="15362" name="Picture 2"/>
          <p:cNvPicPr>
            <a:picLocks noChangeAspect="1" noChangeArrowheads="1"/>
          </p:cNvPicPr>
          <p:nvPr/>
        </p:nvPicPr>
        <p:blipFill>
          <a:blip r:embed="rId4" cstate="print"/>
          <a:srcRect/>
          <a:stretch>
            <a:fillRect/>
          </a:stretch>
        </p:blipFill>
        <p:spPr bwMode="auto">
          <a:xfrm>
            <a:off x="1259632" y="764704"/>
            <a:ext cx="1447249" cy="1368000"/>
          </a:xfrm>
          <a:prstGeom prst="rect">
            <a:avLst/>
          </a:prstGeom>
          <a:noFill/>
          <a:ln w="9525">
            <a:noFill/>
            <a:miter lim="800000"/>
            <a:headEnd/>
            <a:tailEnd/>
          </a:ln>
        </p:spPr>
      </p:pic>
      <p:pic>
        <p:nvPicPr>
          <p:cNvPr id="15364" name="Picture 4"/>
          <p:cNvPicPr>
            <a:picLocks noChangeAspect="1" noChangeArrowheads="1"/>
          </p:cNvPicPr>
          <p:nvPr/>
        </p:nvPicPr>
        <p:blipFill>
          <a:blip r:embed="rId5" cstate="print"/>
          <a:srcRect/>
          <a:stretch>
            <a:fillRect/>
          </a:stretch>
        </p:blipFill>
        <p:spPr bwMode="auto">
          <a:xfrm>
            <a:off x="5580112" y="1844824"/>
            <a:ext cx="540000" cy="540000"/>
          </a:xfrm>
          <a:prstGeom prst="rect">
            <a:avLst/>
          </a:prstGeom>
          <a:noFill/>
          <a:ln w="9525">
            <a:noFill/>
            <a:miter lim="800000"/>
            <a:headEnd/>
            <a:tailEnd/>
          </a:ln>
        </p:spPr>
      </p:pic>
      <p:sp>
        <p:nvSpPr>
          <p:cNvPr id="10" name="ZoneTexte 9"/>
          <p:cNvSpPr txBox="1"/>
          <p:nvPr/>
        </p:nvSpPr>
        <p:spPr>
          <a:xfrm>
            <a:off x="7596336" y="6021288"/>
            <a:ext cx="1008112" cy="246221"/>
          </a:xfrm>
          <a:prstGeom prst="rect">
            <a:avLst/>
          </a:prstGeom>
          <a:noFill/>
        </p:spPr>
        <p:txBody>
          <a:bodyPr wrap="square" rtlCol="0">
            <a:spAutoFit/>
          </a:bodyPr>
          <a:lstStyle/>
          <a:p>
            <a:r>
              <a:rPr lang="fr-FR" sz="1000" dirty="0" smtClean="0">
                <a:latin typeface="Arial" pitchFamily="34" charset="0"/>
                <a:cs typeface="Arial" pitchFamily="34" charset="0"/>
              </a:rPr>
              <a:t>Automne 2012</a:t>
            </a:r>
            <a:endParaRPr lang="fr-FR" sz="1000" dirty="0">
              <a:latin typeface="Arial" pitchFamily="34" charset="0"/>
              <a:cs typeface="Arial" pitchFamily="34" charset="0"/>
            </a:endParaRPr>
          </a:p>
        </p:txBody>
      </p:sp>
      <p:sp>
        <p:nvSpPr>
          <p:cNvPr id="11" name="ZoneTexte 10"/>
          <p:cNvSpPr txBox="1"/>
          <p:nvPr/>
        </p:nvSpPr>
        <p:spPr>
          <a:xfrm>
            <a:off x="7524328" y="5805264"/>
            <a:ext cx="1224136" cy="215444"/>
          </a:xfrm>
          <a:prstGeom prst="rect">
            <a:avLst/>
          </a:prstGeom>
          <a:noFill/>
        </p:spPr>
        <p:txBody>
          <a:bodyPr wrap="square" rtlCol="0">
            <a:spAutoFit/>
          </a:bodyPr>
          <a:lstStyle/>
          <a:p>
            <a:r>
              <a:rPr lang="fr-FR" sz="800" dirty="0" smtClean="0">
                <a:latin typeface="Arial" pitchFamily="34" charset="0"/>
                <a:cs typeface="Arial" pitchFamily="34" charset="0"/>
              </a:rPr>
              <a:t>Imprimé par nos soins</a:t>
            </a: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2</a:t>
            </a:fld>
            <a:endParaRPr lang="fr-FR" dirty="0"/>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4860032" y="404664"/>
            <a:ext cx="3600400" cy="830997"/>
          </a:xfrm>
          <a:prstGeom prst="rect">
            <a:avLst/>
          </a:prstGeom>
        </p:spPr>
        <p:txBody>
          <a:bodyPr wrap="square">
            <a:spAutoFit/>
          </a:bodyPr>
          <a:lstStyle/>
          <a:p>
            <a:pPr algn="r"/>
            <a:r>
              <a:rPr lang="fr-FR" dirty="0" smtClean="0"/>
              <a:t>LES RECETTES à réaliser par ou pour les enfants</a:t>
            </a:r>
            <a:endParaRPr lang="fr-FR" dirty="0"/>
          </a:p>
        </p:txBody>
      </p:sp>
      <p:pic>
        <p:nvPicPr>
          <p:cNvPr id="10" name="Image 9" descr="ENFANT.jpg"/>
          <p:cNvPicPr>
            <a:picLocks noChangeAspect="1"/>
          </p:cNvPicPr>
          <p:nvPr/>
        </p:nvPicPr>
        <p:blipFill>
          <a:blip r:embed="rId6" cstate="print"/>
          <a:stretch>
            <a:fillRect/>
          </a:stretch>
        </p:blipFill>
        <p:spPr>
          <a:xfrm>
            <a:off x="3851920" y="332656"/>
            <a:ext cx="1152000" cy="115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dirty="0"/>
          </a:p>
        </p:txBody>
      </p:sp>
      <p:sp>
        <p:nvSpPr>
          <p:cNvPr id="5" name="Espace réservé du contenu 2"/>
          <p:cNvSpPr>
            <a:spLocks noGrp="1"/>
          </p:cNvSpPr>
          <p:nvPr>
            <p:ph sz="half" idx="1"/>
          </p:nvPr>
        </p:nvSpPr>
        <p:spPr>
          <a:xfrm>
            <a:off x="1043608" y="1844824"/>
            <a:ext cx="7416824" cy="4114800"/>
          </a:xfrm>
        </p:spPr>
        <p:txBody>
          <a:bodyPr/>
          <a:lstStyle/>
          <a:p>
            <a:r>
              <a:rPr lang="fr-FR" sz="800" b="1" dirty="0" smtClean="0">
                <a:latin typeface="Arial" pitchFamily="34" charset="0"/>
                <a:cs typeface="Arial" pitchFamily="34" charset="0"/>
              </a:rPr>
              <a:t>Comment faire manger des légumes à votre enfant</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Il est parfois difficile de faire manger des légumes à votre enfant ? Avant tout, il faut </a:t>
            </a:r>
            <a:r>
              <a:rPr lang="fr-FR" sz="800" b="1" dirty="0" smtClean="0">
                <a:latin typeface="Arial" pitchFamily="34" charset="0"/>
                <a:cs typeface="Arial" pitchFamily="34" charset="0"/>
              </a:rPr>
              <a:t>dédramatiser</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Essayez quelques trucs pour que les légumes ne soient plus une </a:t>
            </a:r>
            <a:r>
              <a:rPr lang="fr-FR" sz="800" b="1" dirty="0" smtClean="0">
                <a:latin typeface="Arial" pitchFamily="34" charset="0"/>
                <a:cs typeface="Arial" pitchFamily="34" charset="0"/>
              </a:rPr>
              <a:t>source de conflit</a:t>
            </a:r>
            <a:r>
              <a:rPr lang="fr-FR" sz="800" dirty="0" smtClean="0">
                <a:latin typeface="Arial" pitchFamily="34" charset="0"/>
                <a:cs typeface="Arial" pitchFamily="34" charset="0"/>
              </a:rPr>
              <a:t> au moment du repas, </a:t>
            </a:r>
            <a:r>
              <a:rPr lang="fr-FR" sz="800" b="1" dirty="0" smtClean="0">
                <a:latin typeface="Arial" pitchFamily="34" charset="0"/>
                <a:cs typeface="Arial" pitchFamily="34" charset="0"/>
              </a:rPr>
              <a:t>mais un plaisir</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p>
          <a:p>
            <a:pPr>
              <a:buNone/>
            </a:pPr>
            <a:r>
              <a:rPr lang="fr-FR" sz="800" b="1" dirty="0" smtClean="0">
                <a:latin typeface="Arial" pitchFamily="34" charset="0"/>
                <a:cs typeface="Arial" pitchFamily="34" charset="0"/>
              </a:rPr>
              <a:t>	Jouez au chef cuisinier avec votre enfant !</a:t>
            </a:r>
            <a:endParaRPr lang="fr-FR" sz="800" dirty="0" smtClean="0">
              <a:latin typeface="Arial" pitchFamily="34" charset="0"/>
              <a:cs typeface="Arial" pitchFamily="34" charset="0"/>
            </a:endParaRPr>
          </a:p>
          <a:p>
            <a:pPr algn="just">
              <a:buNone/>
            </a:pPr>
            <a:r>
              <a:rPr lang="fr-FR" sz="800" dirty="0" smtClean="0">
                <a:latin typeface="Arial" pitchFamily="34" charset="0"/>
                <a:cs typeface="Arial" pitchFamily="34" charset="0"/>
              </a:rPr>
              <a:t>	Découvrez quelques astuces pour associer votre enfant à la </a:t>
            </a:r>
            <a:r>
              <a:rPr lang="fr-FR" sz="800" b="1" dirty="0" smtClean="0">
                <a:latin typeface="Arial" pitchFamily="34" charset="0"/>
                <a:cs typeface="Arial" pitchFamily="34" charset="0"/>
              </a:rPr>
              <a:t>cuisine des légumes</a:t>
            </a:r>
            <a:r>
              <a:rPr lang="fr-FR" sz="800" dirty="0" smtClean="0">
                <a:latin typeface="Arial" pitchFamily="34" charset="0"/>
                <a:cs typeface="Arial" pitchFamily="34" charset="0"/>
              </a:rPr>
              <a:t>. Parce que le moment du </a:t>
            </a:r>
            <a:r>
              <a:rPr lang="fr-FR" sz="800" b="1" dirty="0" smtClean="0">
                <a:latin typeface="Arial" pitchFamily="34" charset="0"/>
                <a:cs typeface="Arial" pitchFamily="34" charset="0"/>
              </a:rPr>
              <a:t>repas</a:t>
            </a:r>
            <a:r>
              <a:rPr lang="fr-FR" sz="800" dirty="0" smtClean="0">
                <a:latin typeface="Arial" pitchFamily="34" charset="0"/>
                <a:cs typeface="Arial" pitchFamily="34" charset="0"/>
              </a:rPr>
              <a:t> est également un </a:t>
            </a:r>
            <a:r>
              <a:rPr lang="fr-FR" sz="800" b="1" dirty="0" smtClean="0">
                <a:latin typeface="Arial" pitchFamily="34" charset="0"/>
                <a:cs typeface="Arial" pitchFamily="34" charset="0"/>
              </a:rPr>
              <a:t>moment de partage</a:t>
            </a:r>
            <a:r>
              <a:rPr lang="fr-FR" sz="800" dirty="0" smtClean="0">
                <a:latin typeface="Arial" pitchFamily="34" charset="0"/>
                <a:cs typeface="Arial" pitchFamily="34" charset="0"/>
              </a:rPr>
              <a:t>.</a:t>
            </a:r>
          </a:p>
          <a:p>
            <a:pPr algn="just">
              <a:buNone/>
            </a:pPr>
            <a:r>
              <a:rPr lang="fr-FR" sz="800" dirty="0" smtClean="0">
                <a:latin typeface="Arial" pitchFamily="34" charset="0"/>
                <a:cs typeface="Arial" pitchFamily="34" charset="0"/>
              </a:rPr>
              <a:t>	 </a:t>
            </a:r>
          </a:p>
          <a:p>
            <a:pPr algn="just">
              <a:buNone/>
            </a:pPr>
            <a:r>
              <a:rPr lang="fr-FR" sz="800" dirty="0" smtClean="0">
                <a:latin typeface="Arial" pitchFamily="34" charset="0"/>
                <a:cs typeface="Arial" pitchFamily="34" charset="0"/>
              </a:rPr>
              <a:t>	Essayez un mélange de purée de pomme de terre maison, avec quelques légumes autres comme des carottes, ou un mélange petits pois-haricots verts, ou de la citrouille, ou du brocoli, ou des épinards hachés. Les proportions bien acceptées sont moitié de pomme de terre, moitié d’autres légumes. Avec du lait, du beurre et du sel, cela passe tout seul.</a:t>
            </a:r>
          </a:p>
          <a:p>
            <a:pPr algn="just">
              <a:buNone/>
            </a:pPr>
            <a:r>
              <a:rPr lang="fr-FR" sz="800" dirty="0" smtClean="0">
                <a:latin typeface="Arial" pitchFamily="34" charset="0"/>
                <a:cs typeface="Arial" pitchFamily="34" charset="0"/>
              </a:rPr>
              <a:t>	Agrémentez vos préparations classiques de choses qui vont donner du goût et amuser les enfants: des lardons, du bacon en lanières, des mini saucisses.</a:t>
            </a:r>
          </a:p>
          <a:p>
            <a:pPr algn="just">
              <a:buNone/>
            </a:pPr>
            <a:r>
              <a:rPr lang="fr-FR" sz="800" dirty="0" smtClean="0">
                <a:latin typeface="Arial" pitchFamily="34" charset="0"/>
                <a:cs typeface="Arial" pitchFamily="34" charset="0"/>
              </a:rPr>
              <a:t>	Confectionnez une quiche aux légumes, voir des quiches miniatures, c’est plus amusant ! Allez-y doucement sur la quantité de légumes au début, comme pour la purée. Carottes ou épinards sont des goûts appréciés.</a:t>
            </a:r>
          </a:p>
          <a:p>
            <a:pPr algn="just">
              <a:buNone/>
            </a:pPr>
            <a:r>
              <a:rPr lang="fr-FR" sz="800" dirty="0" smtClean="0">
                <a:latin typeface="Arial" pitchFamily="34" charset="0"/>
                <a:cs typeface="Arial" pitchFamily="34" charset="0"/>
              </a:rPr>
              <a:t>	Vos enfants râlent devant les carottes râpées ? Dites leur de jouer à Bugs Bunny en leur donnant des petites carottes entières à grignoter. C’est rigolo et cela passe tout seul.</a:t>
            </a:r>
          </a:p>
          <a:p>
            <a:pPr algn="just">
              <a:buNone/>
            </a:pPr>
            <a:r>
              <a:rPr lang="fr-FR" sz="800" dirty="0" smtClean="0">
                <a:latin typeface="Arial" pitchFamily="34" charset="0"/>
                <a:cs typeface="Arial" pitchFamily="34" charset="0"/>
              </a:rPr>
              <a:t>	Pour les tomates fraîches, coupez pour 1 enfant une demi-tomate en petits dés, et ôtez les pépins. Un tout petit filet d’huile d’olive, du sel. Proposez-la dans un coin de l’assiette, systématiquement, en demandant de manger au moins 1 dé. Au bout de quelques jours, votre enfant en mangera plus facilement.</a:t>
            </a:r>
          </a:p>
          <a:p>
            <a:pPr algn="just">
              <a:buNone/>
            </a:pPr>
            <a:r>
              <a:rPr lang="fr-FR" sz="800" dirty="0" smtClean="0">
                <a:latin typeface="Arial" pitchFamily="34" charset="0"/>
                <a:cs typeface="Arial" pitchFamily="34" charset="0"/>
              </a:rPr>
              <a:t>	Enfin, il y a les croquettes de légumes.</a:t>
            </a:r>
          </a:p>
          <a:p>
            <a:pPr algn="just">
              <a:buNone/>
            </a:pPr>
            <a:r>
              <a:rPr lang="fr-FR" sz="800" dirty="0" smtClean="0">
                <a:latin typeface="Arial" pitchFamily="34" charset="0"/>
                <a:cs typeface="Arial" pitchFamily="34" charset="0"/>
              </a:rPr>
              <a:t>	 </a:t>
            </a:r>
          </a:p>
          <a:p>
            <a:pPr algn="just">
              <a:buNone/>
            </a:pPr>
            <a:r>
              <a:rPr lang="fr-FR" sz="800" dirty="0" smtClean="0">
                <a:latin typeface="Arial" pitchFamily="34" charset="0"/>
                <a:cs typeface="Arial" pitchFamily="34" charset="0"/>
              </a:rPr>
              <a:t>	En présentant les aliments de manière plus attrayante et en variant les couleurs et les formes, on peut encourager l’enfant à essayer de nouveaux aliments. Les parents peuvent dessiner des visages ou des figurines sur l’assiette et couper les légumes de différentes formes. Il est aussi possible de proposer les légumes cuits ou crus.	</a:t>
            </a:r>
          </a:p>
          <a:p>
            <a:pPr algn="r">
              <a:buNone/>
            </a:pPr>
            <a:r>
              <a:rPr lang="fr-FR" sz="800" dirty="0" smtClean="0">
                <a:latin typeface="Arial" pitchFamily="34" charset="0"/>
                <a:cs typeface="Arial" pitchFamily="34" charset="0"/>
              </a:rPr>
              <a:t>(Extrait de la « Feuille de Chou du Giessen » S.30 2011)</a:t>
            </a:r>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pic>
        <p:nvPicPr>
          <p:cNvPr id="12" name="Image 11" descr="lr1jpg.jpg"/>
          <p:cNvPicPr>
            <a:picLocks noChangeAspect="1"/>
          </p:cNvPicPr>
          <p:nvPr/>
        </p:nvPicPr>
        <p:blipFill>
          <a:blip r:embed="rId5" cstate="print"/>
          <a:stretch>
            <a:fillRect/>
          </a:stretch>
        </p:blipFill>
        <p:spPr>
          <a:xfrm>
            <a:off x="4427984" y="5517232"/>
            <a:ext cx="1134000" cy="900000"/>
          </a:xfrm>
          <a:prstGeom prst="rect">
            <a:avLst/>
          </a:prstGeom>
        </p:spPr>
      </p:pic>
      <p:pic>
        <p:nvPicPr>
          <p:cNvPr id="13" name="Image 12" descr="lr3.jpg"/>
          <p:cNvPicPr>
            <a:picLocks noChangeAspect="1"/>
          </p:cNvPicPr>
          <p:nvPr/>
        </p:nvPicPr>
        <p:blipFill>
          <a:blip r:embed="rId6" cstate="print"/>
          <a:stretch>
            <a:fillRect/>
          </a:stretch>
        </p:blipFill>
        <p:spPr>
          <a:xfrm>
            <a:off x="1475656" y="5517232"/>
            <a:ext cx="1201546" cy="900000"/>
          </a:xfrm>
          <a:prstGeom prst="rect">
            <a:avLst/>
          </a:prstGeom>
        </p:spPr>
      </p:pic>
      <p:pic>
        <p:nvPicPr>
          <p:cNvPr id="15" name="Image 14" descr="lég 4.jpg"/>
          <p:cNvPicPr>
            <a:picLocks noChangeAspect="1"/>
          </p:cNvPicPr>
          <p:nvPr/>
        </p:nvPicPr>
        <p:blipFill>
          <a:blip r:embed="rId7" cstate="print"/>
          <a:stretch>
            <a:fillRect/>
          </a:stretch>
        </p:blipFill>
        <p:spPr>
          <a:xfrm>
            <a:off x="7164288" y="5517232"/>
            <a:ext cx="1232813" cy="900000"/>
          </a:xfrm>
          <a:prstGeom prst="rect">
            <a:avLst/>
          </a:prstGeom>
        </p:spPr>
      </p:pic>
      <p:pic>
        <p:nvPicPr>
          <p:cNvPr id="16" name="Image 15" descr="ENF.jpg"/>
          <p:cNvPicPr>
            <a:picLocks noChangeAspect="1"/>
          </p:cNvPicPr>
          <p:nvPr/>
        </p:nvPicPr>
        <p:blipFill>
          <a:blip r:embed="rId8" cstate="print"/>
          <a:stretch>
            <a:fillRect/>
          </a:stretch>
        </p:blipFill>
        <p:spPr>
          <a:xfrm>
            <a:off x="7308304" y="1700808"/>
            <a:ext cx="684000" cy="684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1000" b="1" dirty="0" smtClean="0">
                <a:latin typeface="Arial" pitchFamily="34" charset="0"/>
                <a:cs typeface="Arial" pitchFamily="34" charset="0"/>
              </a:rPr>
              <a:t>Croquettes de légumes</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Le principe est plus ou moins le même que celui des boulettes de viande, mais aplaties en petits palets. </a:t>
            </a:r>
            <a:br>
              <a:rPr lang="fr-FR" sz="800" dirty="0" smtClean="0">
                <a:latin typeface="Arial" pitchFamily="34" charset="0"/>
                <a:cs typeface="Arial" pitchFamily="34" charset="0"/>
              </a:rPr>
            </a:br>
            <a:r>
              <a:rPr lang="fr-FR" sz="800" i="1" dirty="0" smtClean="0">
                <a:latin typeface="Arial" pitchFamily="34" charset="0"/>
                <a:cs typeface="Arial" pitchFamily="34" charset="0"/>
              </a:rPr>
              <a:t>L'avantage :</a:t>
            </a:r>
            <a:r>
              <a:rPr lang="fr-FR" sz="800" dirty="0" smtClean="0">
                <a:latin typeface="Arial" pitchFamily="34" charset="0"/>
                <a:cs typeface="Arial" pitchFamily="34" charset="0"/>
              </a:rPr>
              <a:t> c'est original, ça peut se préparer à l'avance et même les plus réticents aiment. Les légumes qui se râpent sont le mieux adaptés : courgettes, pomme de terre, carottes, navet, céleri, potimarron, poireaux, fenouil, aubergines.</a:t>
            </a:r>
            <a:r>
              <a:rPr lang="fr-FR" sz="800" b="1" dirty="0" smtClean="0">
                <a:latin typeface="Arial" pitchFamily="34" charset="0"/>
                <a:cs typeface="Arial" pitchFamily="34" charset="0"/>
              </a:rPr>
              <a:t/>
            </a:r>
            <a:br>
              <a:rPr lang="fr-FR" sz="800" b="1" dirty="0" smtClean="0">
                <a:latin typeface="Arial" pitchFamily="34" charset="0"/>
                <a:cs typeface="Arial" pitchFamily="34" charset="0"/>
              </a:rPr>
            </a:br>
            <a:r>
              <a:rPr lang="fr-FR" sz="800" dirty="0" smtClean="0">
                <a:latin typeface="Arial" pitchFamily="34" charset="0"/>
                <a:cs typeface="Arial" pitchFamily="34" charset="0"/>
              </a:rPr>
              <a:t>Les œufs et la farine ne sont pas indispensables, mais jouent tout de même un rôle assez important de liants. Sans eux, les légumes ne tiennent pas entre eux, sauf certaines variétés de pommes de terre très riches en amidon. </a:t>
            </a:r>
            <a:br>
              <a:rPr lang="fr-FR" sz="800" dirty="0" smtClean="0">
                <a:latin typeface="Arial" pitchFamily="34" charset="0"/>
                <a:cs typeface="Arial" pitchFamily="34" charset="0"/>
              </a:rPr>
            </a:br>
            <a:r>
              <a:rPr lang="fr-FR" sz="800" dirty="0" smtClean="0">
                <a:latin typeface="Arial" pitchFamily="34" charset="0"/>
                <a:cs typeface="Arial" pitchFamily="34" charset="0"/>
              </a:rPr>
              <a:t>Sans œufs ? Vous pouvez utiliser du fromage, en fondant il jouera le même rôle.</a:t>
            </a:r>
            <a:r>
              <a:rPr lang="fr-FR" sz="800" b="1" dirty="0" smtClean="0">
                <a:latin typeface="Arial" pitchFamily="34" charset="0"/>
                <a:cs typeface="Arial" pitchFamily="34" charset="0"/>
              </a:rPr>
              <a:t/>
            </a:r>
            <a:br>
              <a:rPr lang="fr-FR" sz="800" b="1" dirty="0" smtClean="0">
                <a:latin typeface="Arial" pitchFamily="34" charset="0"/>
                <a:cs typeface="Arial" pitchFamily="34" charset="0"/>
              </a:rPr>
            </a:br>
            <a:r>
              <a:rPr lang="fr-FR" sz="800" dirty="0" smtClean="0">
                <a:latin typeface="Arial" pitchFamily="34" charset="0"/>
                <a:cs typeface="Arial" pitchFamily="34" charset="0"/>
              </a:rPr>
              <a:t>Evidemment, rien n'empêche d'ajouter d'autres ingrédients qui ne soient pas des légumes : flocons d'avoine, pignons de pin, fruits secs concassés pour donner un peu de croquant. Un peu de poudre d'amandes ou du fromage blanc pour une texture moelleuse, herbes et épices à volonté.</a:t>
            </a:r>
          </a:p>
          <a:p>
            <a:pPr>
              <a:buNone/>
            </a:pPr>
            <a:r>
              <a:rPr lang="fr-FR" sz="800" b="1" dirty="0" smtClean="0">
                <a:latin typeface="Arial" pitchFamily="34" charset="0"/>
                <a:cs typeface="Arial" pitchFamily="34" charset="0"/>
              </a:rPr>
              <a:t>	 </a:t>
            </a: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Ce qui marche bien, ce sont </a:t>
            </a:r>
            <a:r>
              <a:rPr lang="fr-FR" sz="1000" b="1" dirty="0" smtClean="0">
                <a:latin typeface="Arial" pitchFamily="34" charset="0"/>
                <a:cs typeface="Arial" pitchFamily="34" charset="0"/>
              </a:rPr>
              <a:t>les sauces</a:t>
            </a:r>
            <a:r>
              <a:rPr lang="fr-FR" sz="1000" dirty="0" smtClean="0">
                <a:latin typeface="Arial" pitchFamily="34" charset="0"/>
                <a:cs typeface="Arial" pitchFamily="34" charset="0"/>
              </a:rPr>
              <a:t> </a:t>
            </a:r>
            <a:r>
              <a:rPr lang="fr-FR" sz="800" dirty="0" smtClean="0">
                <a:latin typeface="Arial" pitchFamily="34" charset="0"/>
                <a:cs typeface="Arial" pitchFamily="34" charset="0"/>
              </a:rPr>
              <a:t>où je mets plein de légumes différents + une boîte de tomates pelées, ail, herbes de Provence et poivre de Cayenne, le tout étant passé au mixer. Sauce utilisable sur des spaghettis ou dans des lasagnes. </a:t>
            </a:r>
          </a:p>
          <a:p>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Sinon, on a aussi la "sauce verte": moitié brocolis moitié épinards, cuits dans 25cl de bouillon (eau + cube, bouillon de poisson pour accompagner un poisson ou bouillon de poulet pour accompagner du poulet) puis passés au mixer. Saupoudrer (abondamment!) de basilic et d'estragon + ajouter de la crème. Napper avec cette sauce du poisson ou du poulet préalablement cuit.</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1000" b="1" dirty="0" smtClean="0">
                <a:latin typeface="Arial" pitchFamily="34" charset="0"/>
                <a:cs typeface="Arial" pitchFamily="34" charset="0"/>
              </a:rPr>
              <a:t>Camouflage de légumes verts et orange</a:t>
            </a:r>
            <a:endParaRPr lang="fr-FR" sz="1000" dirty="0" smtClean="0">
              <a:latin typeface="Arial" pitchFamily="34" charset="0"/>
              <a:cs typeface="Arial" pitchFamily="34" charset="0"/>
            </a:endParaRPr>
          </a:p>
          <a:p>
            <a:pPr>
              <a:buNone/>
            </a:pPr>
            <a:r>
              <a:rPr lang="fr-FR" sz="800" i="1" dirty="0" smtClean="0">
                <a:latin typeface="Arial" pitchFamily="34" charset="0"/>
                <a:cs typeface="Arial" pitchFamily="34" charset="0"/>
              </a:rPr>
              <a:t>	Vraiment toute simple, et qui peut se décliner à l'envie...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précuire de la polenta dans un mélange eau/lait en suivant les instructions sur le paquet (toutes les marques ont leur spécificité). </a:t>
            </a:r>
          </a:p>
          <a:p>
            <a:pPr>
              <a:buNone/>
            </a:pPr>
            <a:r>
              <a:rPr lang="fr-FR" sz="800" dirty="0" smtClean="0">
                <a:latin typeface="Arial" pitchFamily="34" charset="0"/>
                <a:cs typeface="Arial" pitchFamily="34" charset="0"/>
              </a:rPr>
              <a:t>	Pendant ce temps, cuire (à la vapeur dans l'idéal) des petits légumes jusqu'à ce qu'ils soient encore un peu croquants.</a:t>
            </a:r>
          </a:p>
          <a:p>
            <a:pPr>
              <a:buNone/>
            </a:pPr>
            <a:r>
              <a:rPr lang="fr-FR" sz="800" dirty="0" smtClean="0">
                <a:latin typeface="Arial" pitchFamily="34" charset="0"/>
                <a:cs typeface="Arial" pitchFamily="34" charset="0"/>
              </a:rPr>
              <a:t>	Ajouter ensuite les légumes à la polenta, saler, poivrer (un peu de fromage râpé peut être le bienvenu) et verser dans un plat rectangulaire. </a:t>
            </a:r>
          </a:p>
          <a:p>
            <a:pPr>
              <a:buNone/>
            </a:pPr>
            <a:r>
              <a:rPr lang="fr-FR" sz="800" dirty="0" smtClean="0">
                <a:latin typeface="Arial" pitchFamily="34" charset="0"/>
                <a:cs typeface="Arial" pitchFamily="34" charset="0"/>
              </a:rPr>
              <a:t>	On peut mettre des haricots verts, des oignons, des carottes et des petits pois (une jardinière sans pomme de terre en gros), l'idéal est de faire 1/3 féculents 2/3 légumes pour les plus petits, et 50/50 pour les enfants plus grands.</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refroidir, la polenta va figer. Découper ensuite des formes à l'aide d'un emporte pièce (exemple :  les "zanimaux", les étoiles, les lunes, les lettres…) et les faire dorer à la poêle dans un peu d'huile d'olive. </a:t>
            </a:r>
          </a:p>
          <a:p>
            <a:pPr>
              <a:buNone/>
            </a:pPr>
            <a:r>
              <a:rPr lang="fr-FR" sz="800" dirty="0" smtClean="0">
                <a:latin typeface="Arial" pitchFamily="34" charset="0"/>
                <a:cs typeface="Arial" pitchFamily="34" charset="0"/>
              </a:rPr>
              <a:t>	Les enfants vont adorer pouvoir manger ces galettes avec les doigts et vont en oublier qu'il y a des légumes dedans.</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Dans le même ordre d'idée, il est facile de faire </a:t>
            </a:r>
            <a:r>
              <a:rPr lang="fr-FR" sz="800" b="1" dirty="0" smtClean="0">
                <a:latin typeface="Arial" pitchFamily="34" charset="0"/>
                <a:cs typeface="Arial" pitchFamily="34" charset="0"/>
              </a:rPr>
              <a:t>des mini omelettes </a:t>
            </a:r>
            <a:r>
              <a:rPr lang="fr-FR" sz="800" dirty="0" smtClean="0">
                <a:latin typeface="Arial" pitchFamily="34" charset="0"/>
                <a:cs typeface="Arial" pitchFamily="34" charset="0"/>
              </a:rPr>
              <a:t>avec plein de légumes dedans, </a:t>
            </a:r>
            <a:r>
              <a:rPr lang="fr-FR" sz="800" b="1" dirty="0" smtClean="0">
                <a:latin typeface="Arial" pitchFamily="34" charset="0"/>
                <a:cs typeface="Arial" pitchFamily="34" charset="0"/>
              </a:rPr>
              <a:t>des petits clafoutis, des minis- tartes</a:t>
            </a:r>
            <a:r>
              <a:rPr lang="fr-FR" sz="800" dirty="0" smtClean="0">
                <a:latin typeface="Arial" pitchFamily="34" charset="0"/>
                <a:cs typeface="Arial" pitchFamily="34" charset="0"/>
              </a:rPr>
              <a:t>... bref, tout un tas de recettes où le "vert" n'est pas la couleur dominante et où pourtant les légumes sont bien présents. Pensez juste dans ce cas à ne pas ajouter de viande/poisson car il y a déjà des œufs ou du fromage.</a:t>
            </a:r>
          </a:p>
          <a:p>
            <a:pPr>
              <a:buNone/>
            </a:pPr>
            <a:r>
              <a:rPr lang="fr-FR" sz="800" dirty="0" smtClean="0">
                <a:latin typeface="Arial" pitchFamily="34" charset="0"/>
                <a:cs typeface="Arial" pitchFamily="34" charset="0"/>
              </a:rPr>
              <a:t>	 </a:t>
            </a:r>
          </a:p>
          <a:p>
            <a:r>
              <a:rPr lang="fr-FR" sz="800" dirty="0" smtClean="0">
                <a:latin typeface="Arial" pitchFamily="34" charset="0"/>
                <a:cs typeface="Arial" pitchFamily="34" charset="0"/>
              </a:rPr>
              <a:t>Remplacer les frites de pommes de terre par </a:t>
            </a:r>
            <a:r>
              <a:rPr lang="fr-FR" sz="800" b="1" dirty="0" smtClean="0">
                <a:latin typeface="Arial" pitchFamily="34" charset="0"/>
                <a:cs typeface="Arial" pitchFamily="34" charset="0"/>
              </a:rPr>
              <a:t>des frites de légumes.</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1000" b="1" dirty="0" smtClean="0">
                <a:latin typeface="Arial" pitchFamily="34" charset="0"/>
                <a:cs typeface="Arial" pitchFamily="34" charset="0"/>
              </a:rPr>
              <a:t>CRUMBEL AUX LÉGUMES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Légumes : carottes, courgettes, 		   haricots, poivrons…, </a:t>
            </a:r>
          </a:p>
          <a:p>
            <a:pPr>
              <a:buNone/>
            </a:pPr>
            <a:r>
              <a:rPr lang="fr-FR" sz="800" dirty="0" smtClean="0">
                <a:latin typeface="Arial" pitchFamily="34" charset="0"/>
                <a:cs typeface="Arial" pitchFamily="34" charset="0"/>
              </a:rPr>
              <a:t>			- 150 g farine,</a:t>
            </a:r>
          </a:p>
          <a:p>
            <a:pPr>
              <a:buNone/>
            </a:pPr>
            <a:r>
              <a:rPr lang="fr-FR" sz="800" dirty="0" smtClean="0">
                <a:latin typeface="Arial" pitchFamily="34" charset="0"/>
                <a:cs typeface="Arial" pitchFamily="34" charset="0"/>
              </a:rPr>
              <a:t>			- 100 g beurre, </a:t>
            </a:r>
          </a:p>
          <a:p>
            <a:pPr>
              <a:buNone/>
            </a:pPr>
            <a:r>
              <a:rPr lang="fr-FR" sz="800" dirty="0" smtClean="0">
                <a:latin typeface="Arial" pitchFamily="34" charset="0"/>
                <a:cs typeface="Arial" pitchFamily="34" charset="0"/>
              </a:rPr>
              <a:t>			- 150 g gruyère râpé, </a:t>
            </a:r>
          </a:p>
          <a:p>
            <a:pPr>
              <a:buNone/>
            </a:pPr>
            <a:r>
              <a:rPr lang="fr-FR" sz="800" dirty="0" smtClean="0">
                <a:latin typeface="Arial" pitchFamily="34" charset="0"/>
                <a:cs typeface="Arial" pitchFamily="34" charset="0"/>
              </a:rPr>
              <a:t>			- sel et poivre.</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et découpez les légumes en petits dés</a:t>
            </a:r>
            <a:r>
              <a:rPr lang="fr-FR" sz="800" dirty="0" smtClean="0">
                <a:latin typeface="Arial" pitchFamily="34" charset="0"/>
                <a:cs typeface="Arial" pitchFamily="34" charset="0"/>
              </a:rPr>
              <a:t>.</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Faîtes-les cuire pendant 30 min dans une poêle en remuant régulièrement. </a:t>
            </a:r>
          </a:p>
          <a:p>
            <a:pPr>
              <a:lnSpc>
                <a:spcPct val="150000"/>
              </a:lnSpc>
              <a:buNone/>
            </a:pPr>
            <a:r>
              <a:rPr lang="fr-FR" sz="800" dirty="0" smtClean="0">
                <a:latin typeface="Arial" pitchFamily="34" charset="0"/>
                <a:cs typeface="Arial" pitchFamily="34" charset="0"/>
              </a:rPr>
              <a:t>	Allumez votre four, thermostat 6 (180°).</a:t>
            </a:r>
          </a:p>
          <a:p>
            <a:pPr>
              <a:lnSpc>
                <a:spcPct val="150000"/>
              </a:lnSpc>
              <a:buNone/>
            </a:pPr>
            <a:r>
              <a:rPr lang="fr-FR" sz="800" dirty="0" smtClean="0">
                <a:latin typeface="Arial" pitchFamily="34" charset="0"/>
                <a:cs typeface="Arial" pitchFamily="34" charset="0"/>
              </a:rPr>
              <a:t>	Pendant ce temps, préparez votre pâte : mélangez la farine avec le beurre ramolli (faîtes rouler la préparation entre vos doigts jusqu'a obtenir une semoule), ajoutez le fromage râpé. </a:t>
            </a:r>
          </a:p>
          <a:p>
            <a:pPr>
              <a:lnSpc>
                <a:spcPct val="150000"/>
              </a:lnSpc>
              <a:buNone/>
            </a:pPr>
            <a:r>
              <a:rPr lang="fr-FR" sz="800" dirty="0" smtClean="0">
                <a:latin typeface="Arial" pitchFamily="34" charset="0"/>
                <a:cs typeface="Arial" pitchFamily="34" charset="0"/>
              </a:rPr>
              <a:t>	Mettez vos légumes dans un plat allant au four (ou dans des ramequins individuels, salez et poivrez légèrement puis recouvrez avec votre pâte. Mettre au four pendant 15 min.</a:t>
            </a:r>
          </a:p>
          <a:p>
            <a:pPr>
              <a:lnSpc>
                <a:spcPct val="150000"/>
              </a:lnSpc>
              <a:buNone/>
            </a:pPr>
            <a:r>
              <a:rPr lang="fr-FR" sz="800" dirty="0" smtClean="0">
                <a:latin typeface="Arial" pitchFamily="34" charset="0"/>
                <a:cs typeface="Arial" pitchFamily="34" charset="0"/>
              </a:rPr>
              <a:t>	Vous pouvez cuisiner tous les légumes de saison.</a:t>
            </a:r>
          </a:p>
          <a:p>
            <a:endParaRPr lang="fr-FR" sz="800" b="1" dirty="0" smtClean="0"/>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264496"/>
          </a:xfrm>
        </p:spPr>
        <p:txBody>
          <a:bodyPr/>
          <a:lstStyle/>
          <a:p>
            <a:r>
              <a:rPr lang="fr-FR" sz="1000" b="1" dirty="0" smtClean="0">
                <a:latin typeface="Arial" pitchFamily="34" charset="0"/>
                <a:cs typeface="Arial" pitchFamily="34" charset="0"/>
              </a:rPr>
              <a:t>BROCHETTES DE LÉGUMES</a:t>
            </a:r>
            <a:r>
              <a:rPr lang="fr-FR" sz="1000" b="1" dirty="0" smtClean="0">
                <a:latin typeface="Arial" pitchFamily="34" charset="0"/>
                <a:cs typeface="Arial" pitchFamily="34" charset="0"/>
              </a:rPr>
              <a:t> </a:t>
            </a:r>
            <a:endParaRPr lang="fr-FR" sz="1000" b="1" i="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endParaRPr lang="fr-FR" sz="800" b="1" i="1" dirty="0" smtClean="0">
              <a:latin typeface="Arial" pitchFamily="34" charset="0"/>
              <a:cs typeface="Arial" pitchFamily="34" charset="0"/>
            </a:endParaRPr>
          </a:p>
          <a:p>
            <a:pPr>
              <a:buNone/>
            </a:pPr>
            <a:r>
              <a:rPr lang="fr-FR" sz="800" dirty="0" smtClean="0">
                <a:latin typeface="Arial" pitchFamily="34" charset="0"/>
                <a:cs typeface="Arial" pitchFamily="34" charset="0"/>
              </a:rPr>
              <a:t>	Pour 4 brochettes : 	- 4 à 5 tomates cerise</a:t>
            </a:r>
            <a:br>
              <a:rPr lang="fr-FR" sz="800" dirty="0" smtClean="0">
                <a:latin typeface="Arial" pitchFamily="34" charset="0"/>
                <a:cs typeface="Arial" pitchFamily="34" charset="0"/>
              </a:rPr>
            </a:br>
            <a:r>
              <a:rPr lang="fr-FR" sz="800" dirty="0" smtClean="0">
                <a:latin typeface="Arial" pitchFamily="34" charset="0"/>
                <a:cs typeface="Arial" pitchFamily="34" charset="0"/>
              </a:rPr>
              <a:t> 		- 1 demi-courgette</a:t>
            </a:r>
            <a:br>
              <a:rPr lang="fr-FR" sz="800" dirty="0" smtClean="0">
                <a:latin typeface="Arial" pitchFamily="34" charset="0"/>
                <a:cs typeface="Arial" pitchFamily="34" charset="0"/>
              </a:rPr>
            </a:br>
            <a:r>
              <a:rPr lang="fr-FR" sz="800" dirty="0" smtClean="0">
                <a:latin typeface="Arial" pitchFamily="34" charset="0"/>
                <a:cs typeface="Arial" pitchFamily="34" charset="0"/>
              </a:rPr>
              <a:t> 		- 1 demi-pomme</a:t>
            </a:r>
            <a:br>
              <a:rPr lang="fr-FR" sz="800" dirty="0" smtClean="0">
                <a:latin typeface="Arial" pitchFamily="34" charset="0"/>
                <a:cs typeface="Arial" pitchFamily="34" charset="0"/>
              </a:rPr>
            </a:br>
            <a:r>
              <a:rPr lang="fr-FR" sz="800" dirty="0" smtClean="0">
                <a:latin typeface="Arial" pitchFamily="34" charset="0"/>
                <a:cs typeface="Arial" pitchFamily="34" charset="0"/>
              </a:rPr>
              <a:t> 		- 2 mini épis de maïs</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café d’huile, sel</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Lavez les tomates cerise.</a:t>
            </a:r>
          </a:p>
          <a:p>
            <a:pPr>
              <a:buNone/>
            </a:pPr>
            <a:r>
              <a:rPr lang="fr-FR" sz="800" dirty="0" smtClean="0">
                <a:latin typeface="Arial" pitchFamily="34" charset="0"/>
                <a:cs typeface="Arial" pitchFamily="34" charset="0"/>
              </a:rPr>
              <a:t>	Pelez et coupez la pomme et la courgette, respectivement en dés et en tranches. </a:t>
            </a:r>
          </a:p>
          <a:p>
            <a:pPr>
              <a:buNone/>
            </a:pPr>
            <a:r>
              <a:rPr lang="fr-FR" sz="800" dirty="0" smtClean="0">
                <a:latin typeface="Arial" pitchFamily="34" charset="0"/>
                <a:cs typeface="Arial" pitchFamily="34" charset="0"/>
              </a:rPr>
              <a:t>	Enfilez le tout sur une brochette, en alternant les variétés. </a:t>
            </a:r>
          </a:p>
          <a:p>
            <a:pPr>
              <a:buNone/>
            </a:pPr>
            <a:r>
              <a:rPr lang="fr-FR" sz="800" dirty="0" smtClean="0">
                <a:latin typeface="Arial" pitchFamily="34" charset="0"/>
                <a:cs typeface="Arial" pitchFamily="34" charset="0"/>
              </a:rPr>
              <a:t>	Enduisez-les d’huile et cuisez-les 10 minutes au-dessus de la braise de votre barbecue ou sous le gril du four, en retournant la brochette à mi-cuisson et en surveillant bien (les ingrédients ne doivent pas noircir). Salez légèrement. </a:t>
            </a:r>
          </a:p>
          <a:p>
            <a:pPr>
              <a:buNone/>
            </a:pPr>
            <a:r>
              <a:rPr lang="fr-FR" sz="800" b="1" dirty="0" smtClean="0">
                <a:latin typeface="Arial" pitchFamily="34" charset="0"/>
                <a:cs typeface="Arial" pitchFamily="34" charset="0"/>
              </a:rPr>
              <a:t>						</a:t>
            </a:r>
          </a:p>
          <a:p>
            <a:r>
              <a:rPr lang="fr-FR" sz="1000" b="1" dirty="0" smtClean="0">
                <a:latin typeface="Arial" pitchFamily="34" charset="0"/>
                <a:cs typeface="Arial" pitchFamily="34" charset="0"/>
              </a:rPr>
              <a:t>CLOWN EN PURÉE</a:t>
            </a:r>
            <a:endParaRPr lang="fr-FR" sz="10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Une bonne purée maison</a:t>
            </a:r>
          </a:p>
          <a:p>
            <a:pPr>
              <a:buNone/>
            </a:pPr>
            <a:r>
              <a:rPr lang="fr-FR" sz="800" dirty="0" smtClean="0">
                <a:latin typeface="Arial" pitchFamily="34" charset="0"/>
                <a:cs typeface="Arial" pitchFamily="34" charset="0"/>
              </a:rPr>
              <a:t>	 		- tomates cerise</a:t>
            </a:r>
          </a:p>
          <a:p>
            <a:pPr>
              <a:buNone/>
            </a:pPr>
            <a:r>
              <a:rPr lang="fr-FR" sz="800" dirty="0" smtClean="0">
                <a:latin typeface="Arial" pitchFamily="34" charset="0"/>
                <a:cs typeface="Arial" pitchFamily="34" charset="0"/>
              </a:rPr>
              <a:t>	 		- carottes râpées</a:t>
            </a:r>
          </a:p>
          <a:p>
            <a:pPr>
              <a:buNone/>
            </a:pPr>
            <a:r>
              <a:rPr lang="fr-FR" sz="800" dirty="0" smtClean="0">
                <a:latin typeface="Arial" pitchFamily="34" charset="0"/>
                <a:cs typeface="Arial" pitchFamily="34" charset="0"/>
              </a:rPr>
              <a:t>			- ketchup (ou coulis de tomates)</a:t>
            </a:r>
          </a:p>
          <a:p>
            <a:pPr>
              <a:buNone/>
            </a:pPr>
            <a:r>
              <a:rPr lang="fr-FR" sz="800" dirty="0" smtClean="0">
                <a:latin typeface="Arial" pitchFamily="34" charset="0"/>
                <a:cs typeface="Arial" pitchFamily="34" charset="0"/>
              </a:rPr>
              <a:t>	 		- olives noires</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Préparez la purée. Mettez dans les assiettes. </a:t>
            </a:r>
          </a:p>
          <a:p>
            <a:pPr>
              <a:buNone/>
            </a:pPr>
            <a:r>
              <a:rPr lang="fr-FR" sz="800" dirty="0" smtClean="0">
                <a:latin typeface="Arial" pitchFamily="34" charset="0"/>
                <a:cs typeface="Arial" pitchFamily="34" charset="0"/>
              </a:rPr>
              <a:t>	Avec les carottes râpées faites les cheveux, avec la tomate cerise faites le nez et la bouche avec le ketchup.</a:t>
            </a:r>
          </a:p>
          <a:p>
            <a:pPr>
              <a:buNone/>
            </a:pPr>
            <a:r>
              <a:rPr lang="fr-FR" sz="800" dirty="0" smtClean="0">
                <a:latin typeface="Arial" pitchFamily="34" charset="0"/>
                <a:cs typeface="Arial" pitchFamily="34" charset="0"/>
              </a:rPr>
              <a:t>	Pour terminer faites les yeux avec des olives noires dénoyautées.</a:t>
            </a:r>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1000" b="1" dirty="0" smtClean="0">
                <a:latin typeface="Arial" pitchFamily="34" charset="0"/>
                <a:cs typeface="Arial" pitchFamily="34" charset="0"/>
              </a:rPr>
              <a:t>PURÉE À LA TOMATE</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(pour 1 repas enfant)</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grosse pomme de terre ou 2 		   moyennes</a:t>
            </a:r>
            <a:br>
              <a:rPr lang="fr-FR" sz="800" dirty="0" smtClean="0">
                <a:latin typeface="Arial" pitchFamily="34" charset="0"/>
                <a:cs typeface="Arial" pitchFamily="34" charset="0"/>
              </a:rPr>
            </a:br>
            <a:r>
              <a:rPr lang="fr-FR" sz="800" dirty="0" smtClean="0">
                <a:latin typeface="Arial" pitchFamily="34" charset="0"/>
                <a:cs typeface="Arial" pitchFamily="34" charset="0"/>
              </a:rPr>
              <a:t> 		- 1 tomate</a:t>
            </a:r>
            <a:br>
              <a:rPr lang="fr-FR" sz="800" dirty="0" smtClean="0">
                <a:latin typeface="Arial" pitchFamily="34" charset="0"/>
                <a:cs typeface="Arial" pitchFamily="34" charset="0"/>
              </a:rPr>
            </a:br>
            <a:r>
              <a:rPr lang="fr-FR" sz="800" dirty="0" smtClean="0">
                <a:latin typeface="Arial" pitchFamily="34" charset="0"/>
                <a:cs typeface="Arial" pitchFamily="34" charset="0"/>
              </a:rPr>
              <a:t> 		- 15 g de fromage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café d’huile d’olive.</a:t>
            </a:r>
          </a:p>
          <a:p>
            <a:pPr>
              <a:buNone/>
            </a:pP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Préchauffez le four à 210 °C (th. 7). </a:t>
            </a:r>
          </a:p>
          <a:p>
            <a:pPr>
              <a:lnSpc>
                <a:spcPct val="150000"/>
              </a:lnSpc>
              <a:buNone/>
            </a:pPr>
            <a:r>
              <a:rPr lang="fr-FR" sz="800" dirty="0" smtClean="0">
                <a:latin typeface="Arial" pitchFamily="34" charset="0"/>
                <a:cs typeface="Arial" pitchFamily="34" charset="0"/>
              </a:rPr>
              <a:t>	Ébouillantez la tomate 30 secondes, puis pelez-la, coupez-la en fines rondelles et épépinez-les. </a:t>
            </a:r>
          </a:p>
          <a:p>
            <a:pPr>
              <a:lnSpc>
                <a:spcPct val="150000"/>
              </a:lnSpc>
              <a:buNone/>
            </a:pPr>
            <a:r>
              <a:rPr lang="fr-FR" sz="800" dirty="0" smtClean="0">
                <a:latin typeface="Arial" pitchFamily="34" charset="0"/>
                <a:cs typeface="Arial" pitchFamily="34" charset="0"/>
              </a:rPr>
              <a:t>	Pelez et lavez la pomme de terre et coupez-la également en tranches fines (à la mandoline, de préférence). </a:t>
            </a:r>
          </a:p>
          <a:p>
            <a:pPr>
              <a:lnSpc>
                <a:spcPct val="150000"/>
              </a:lnSpc>
              <a:buNone/>
            </a:pPr>
            <a:r>
              <a:rPr lang="fr-FR" sz="800" dirty="0" smtClean="0">
                <a:latin typeface="Arial" pitchFamily="34" charset="0"/>
                <a:cs typeface="Arial" pitchFamily="34" charset="0"/>
              </a:rPr>
              <a:t>	Rangez ces deux légumes en alternance dans un petit plat à gratin légèrement huilé. </a:t>
            </a:r>
          </a:p>
          <a:p>
            <a:pPr>
              <a:lnSpc>
                <a:spcPct val="150000"/>
              </a:lnSpc>
              <a:buNone/>
            </a:pPr>
            <a:r>
              <a:rPr lang="fr-FR" sz="800" dirty="0" smtClean="0">
                <a:latin typeface="Arial" pitchFamily="34" charset="0"/>
                <a:cs typeface="Arial" pitchFamily="34" charset="0"/>
              </a:rPr>
              <a:t>	Ajoutez 3 à 4 c. à soupe d’eau. Arrosez avec le reste d’huile, saupoudrez de fromage et cuisez 20 min au four.</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1000" b="1" dirty="0" smtClean="0">
                <a:latin typeface="Arial" pitchFamily="34" charset="0"/>
                <a:cs typeface="Arial" pitchFamily="34" charset="0"/>
              </a:rPr>
              <a:t>FLAN DE COURGETTE À LA MOZZARELLA</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- 5 courgettes </a:t>
            </a:r>
            <a:br>
              <a:rPr lang="fr-FR" sz="800" dirty="0" smtClean="0">
                <a:latin typeface="Arial" pitchFamily="34" charset="0"/>
                <a:cs typeface="Arial" pitchFamily="34" charset="0"/>
              </a:rPr>
            </a:br>
            <a:r>
              <a:rPr lang="fr-FR" sz="800" dirty="0" smtClean="0">
                <a:latin typeface="Arial" pitchFamily="34" charset="0"/>
                <a:cs typeface="Arial" pitchFamily="34" charset="0"/>
              </a:rPr>
              <a:t> 		- 3 œufs </a:t>
            </a:r>
            <a:br>
              <a:rPr lang="fr-FR" sz="800" dirty="0" smtClean="0">
                <a:latin typeface="Arial" pitchFamily="34" charset="0"/>
                <a:cs typeface="Arial" pitchFamily="34" charset="0"/>
              </a:rPr>
            </a:br>
            <a:r>
              <a:rPr lang="fr-FR" sz="800" dirty="0" smtClean="0">
                <a:latin typeface="Arial" pitchFamily="34" charset="0"/>
                <a:cs typeface="Arial" pitchFamily="34" charset="0"/>
              </a:rPr>
              <a:t> 		- 2 mozzarellas </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 		- 1 feuille de laurier </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cuillers à soupe d'oignons secs frits </a:t>
            </a:r>
            <a:br>
              <a:rPr lang="fr-FR" sz="800" dirty="0" smtClean="0">
                <a:latin typeface="Arial" pitchFamily="34" charset="0"/>
                <a:cs typeface="Arial" pitchFamily="34" charset="0"/>
              </a:rPr>
            </a:br>
            <a:r>
              <a:rPr lang="fr-FR" sz="800" dirty="0" smtClean="0">
                <a:latin typeface="Arial" pitchFamily="34" charset="0"/>
                <a:cs typeface="Arial" pitchFamily="34" charset="0"/>
              </a:rPr>
              <a:t> 		- 1 bonne pincée de noix de muscade </a:t>
            </a:r>
            <a:br>
              <a:rPr lang="fr-FR" sz="800" dirty="0" smtClean="0">
                <a:latin typeface="Arial" pitchFamily="34" charset="0"/>
                <a:cs typeface="Arial" pitchFamily="34" charset="0"/>
              </a:rPr>
            </a:br>
            <a:r>
              <a:rPr lang="fr-FR" sz="800" dirty="0" smtClean="0">
                <a:latin typeface="Arial" pitchFamily="34" charset="0"/>
                <a:cs typeface="Arial" pitchFamily="34" charset="0"/>
              </a:rPr>
              <a:t> 		- crème fraîche, lait </a:t>
            </a:r>
            <a:br>
              <a:rPr lang="fr-FR" sz="800" dirty="0" smtClean="0">
                <a:latin typeface="Arial" pitchFamily="34" charset="0"/>
                <a:cs typeface="Arial" pitchFamily="34" charset="0"/>
              </a:rPr>
            </a:br>
            <a:r>
              <a:rPr lang="fr-FR" sz="800" dirty="0" smtClean="0">
                <a:latin typeface="Arial" pitchFamily="34" charset="0"/>
                <a:cs typeface="Arial" pitchFamily="34" charset="0"/>
              </a:rPr>
              <a:t> 		- sel/poivre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 		- 1 bouillon cube de poule </a:t>
            </a:r>
          </a:p>
          <a:p>
            <a:pPr>
              <a:lnSpc>
                <a:spcPct val="150000"/>
              </a:lnSpc>
              <a:buNone/>
            </a:pPr>
            <a:r>
              <a:rPr lang="fr-FR" sz="800" dirty="0" smtClean="0">
                <a:latin typeface="Arial" pitchFamily="34" charset="0"/>
                <a:cs typeface="Arial" pitchFamily="34" charset="0"/>
              </a:rPr>
              <a:t>	</a:t>
            </a:r>
            <a:br>
              <a:rPr lang="fr-FR" sz="800" dirty="0" smtClean="0">
                <a:latin typeface="Arial" pitchFamily="34" charset="0"/>
                <a:cs typeface="Arial" pitchFamily="34" charset="0"/>
              </a:rPr>
            </a:br>
            <a:r>
              <a:rPr lang="fr-FR" sz="800" dirty="0" smtClean="0">
                <a:latin typeface="Arial" pitchFamily="34" charset="0"/>
                <a:cs typeface="Arial" pitchFamily="34" charset="0"/>
              </a:rPr>
              <a:t>Peller et épépiner les courgettes. Les couper en fine lamelles.</a:t>
            </a:r>
          </a:p>
          <a:p>
            <a:pPr>
              <a:lnSpc>
                <a:spcPct val="150000"/>
              </a:lnSpc>
              <a:buNone/>
            </a:pPr>
            <a:r>
              <a:rPr lang="fr-FR" sz="800" dirty="0" smtClean="0">
                <a:latin typeface="Arial" pitchFamily="34" charset="0"/>
                <a:cs typeface="Arial" pitchFamily="34" charset="0"/>
              </a:rPr>
              <a:t>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casserole à fond épais, faire revenir les courgettes dans l'huile d'olive avec la muscade, le sel, le poivre, les oignons, le bouillon et le laurier. Faire transpirer les courgettes sans cesser de remuer. Laisser évaporer le liquide. </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En même temps préparer l'appareil à flan avec les œufs, le lait et la crème. Saler. Couper les mozzarellas en tranches fines .</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plat à gratin, étaler les courgettes puis recouvrir de tranches de mozzarellas. Saler et poivrer de nouveau. Garnir de l'appareil à flan. </a:t>
            </a:r>
          </a:p>
          <a:p>
            <a:pPr>
              <a:lnSpc>
                <a:spcPct val="150000"/>
              </a:lnSpc>
              <a:buNone/>
            </a:pPr>
            <a:r>
              <a:rPr lang="fr-FR" sz="800" dirty="0" smtClean="0">
                <a:latin typeface="Arial" pitchFamily="34" charset="0"/>
                <a:cs typeface="Arial" pitchFamily="34" charset="0"/>
              </a:rPr>
              <a:t>	Mettre au four à 180°C pendant 45min au moins.</a:t>
            </a: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1000" b="1" dirty="0" smtClean="0">
                <a:latin typeface="Arial" pitchFamily="34" charset="0"/>
                <a:cs typeface="Arial" pitchFamily="34" charset="0"/>
              </a:rPr>
              <a:t>DOIGTS DE SORCIÈRES</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- 1 paquet de pâte feuilletée</a:t>
            </a:r>
          </a:p>
          <a:p>
            <a:pPr>
              <a:buNone/>
            </a:pPr>
            <a:r>
              <a:rPr lang="fr-FR" sz="800" dirty="0" smtClean="0">
                <a:latin typeface="Arial" pitchFamily="34" charset="0"/>
                <a:cs typeface="Arial" pitchFamily="34" charset="0"/>
              </a:rPr>
              <a:t>	 		- 6 saucisses de Strasbourg </a:t>
            </a:r>
          </a:p>
          <a:p>
            <a:pPr>
              <a:buNone/>
            </a:pPr>
            <a:r>
              <a:rPr lang="fr-FR" sz="800" dirty="0" smtClean="0">
                <a:latin typeface="Arial" pitchFamily="34" charset="0"/>
                <a:cs typeface="Arial" pitchFamily="34" charset="0"/>
              </a:rPr>
              <a:t>	 		- des amandes entières émondées</a:t>
            </a:r>
            <a:br>
              <a:rPr lang="fr-FR" sz="800" dirty="0" smtClean="0">
                <a:latin typeface="Arial" pitchFamily="34" charset="0"/>
                <a:cs typeface="Arial" pitchFamily="34" charset="0"/>
              </a:rPr>
            </a:br>
            <a:r>
              <a:rPr lang="fr-FR" sz="800" dirty="0" smtClean="0">
                <a:latin typeface="Arial" pitchFamily="34" charset="0"/>
                <a:cs typeface="Arial" pitchFamily="34" charset="0"/>
              </a:rPr>
              <a:t> 		- ketchup</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Découper les saucisses de Strasbourg en 3 tronçons égaux. </a:t>
            </a:r>
          </a:p>
          <a:p>
            <a:pPr>
              <a:lnSpc>
                <a:spcPct val="150000"/>
              </a:lnSpc>
              <a:buNone/>
            </a:pPr>
            <a:r>
              <a:rPr lang="fr-FR" sz="800" dirty="0" smtClean="0">
                <a:latin typeface="Arial" pitchFamily="34" charset="0"/>
                <a:cs typeface="Arial" pitchFamily="34" charset="0"/>
              </a:rPr>
              <a:t>	Dérouler la pâte feuilletée et y découper des rectangles de la longueur des tronçons de saucisses et d'une largeur équivalente au diamètre des saucisses.</a:t>
            </a:r>
          </a:p>
          <a:p>
            <a:pPr>
              <a:lnSpc>
                <a:spcPct val="150000"/>
              </a:lnSpc>
              <a:buNone/>
            </a:pPr>
            <a:r>
              <a:rPr lang="fr-FR" sz="800" dirty="0" smtClean="0">
                <a:latin typeface="Arial" pitchFamily="34" charset="0"/>
                <a:cs typeface="Arial" pitchFamily="34" charset="0"/>
              </a:rPr>
              <a:t>	Enrouler chaque tronçon de saucisse dans la pâte feuilletée de manière à laisser dépasser un morceau de chair d'un côté, fermer un peu l'autre bout en pressant la pâte. </a:t>
            </a:r>
          </a:p>
          <a:p>
            <a:pPr>
              <a:lnSpc>
                <a:spcPct val="150000"/>
              </a:lnSpc>
              <a:buNone/>
            </a:pPr>
            <a:r>
              <a:rPr lang="fr-FR" sz="800" dirty="0" smtClean="0">
                <a:latin typeface="Arial" pitchFamily="34" charset="0"/>
                <a:cs typeface="Arial" pitchFamily="34" charset="0"/>
              </a:rPr>
              <a:t>	Placer une demi-amande du côté fermé (c'est l'ongle du doigt), puis à l'aide d'un couteau, faire les pliures des deux phalanges pour plus de réalisme. Mettre à cuire au four 25 à 30 minutes, jusqu'à ce que la pâte soit bien dorée.</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refroidir 10 minutes et présenter sur l'assiette avec des tâches de ketchup.</a:t>
            </a:r>
          </a:p>
          <a:p>
            <a:pPr>
              <a:lnSpc>
                <a:spcPct val="150000"/>
              </a:lnSpc>
              <a:buNone/>
            </a:pPr>
            <a:r>
              <a:rPr lang="fr-FR" sz="800" i="1" dirty="0" smtClean="0">
                <a:latin typeface="Arial" pitchFamily="34" charset="0"/>
                <a:cs typeface="Arial" pitchFamily="34" charset="0"/>
              </a:rPr>
              <a:t>	Pour varier, on peut remplacer,  les saucisses par un mélange de légumes ou par une farce, et le ketchup par un coulis de tomates.</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1000" b="1" dirty="0" smtClean="0">
                <a:latin typeface="Arial" pitchFamily="34" charset="0"/>
                <a:cs typeface="Arial" pitchFamily="34" charset="0"/>
              </a:rPr>
              <a:t>TAGLIATELLES DE COURGETTE AU GRATIN</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- 5 courgettes</a:t>
            </a:r>
          </a:p>
          <a:p>
            <a:pPr>
              <a:buNone/>
            </a:pPr>
            <a:r>
              <a:rPr lang="fr-FR" sz="800" dirty="0" smtClean="0">
                <a:latin typeface="Arial" pitchFamily="34" charset="0"/>
                <a:cs typeface="Arial" pitchFamily="34" charset="0"/>
              </a:rPr>
              <a:t>			- sauce bolognaise</a:t>
            </a:r>
          </a:p>
          <a:p>
            <a:pPr>
              <a:buNone/>
            </a:pPr>
            <a:r>
              <a:rPr lang="fr-FR" sz="800" dirty="0" smtClean="0">
                <a:latin typeface="Arial" pitchFamily="34" charset="0"/>
                <a:cs typeface="Arial" pitchFamily="34" charset="0"/>
              </a:rPr>
              <a:t>			- sauce béchamel</a:t>
            </a:r>
          </a:p>
          <a:p>
            <a:pPr>
              <a:buNone/>
            </a:pPr>
            <a:r>
              <a:rPr lang="fr-FR" sz="800" dirty="0" smtClean="0">
                <a:latin typeface="Arial" pitchFamily="34" charset="0"/>
                <a:cs typeface="Arial" pitchFamily="34" charset="0"/>
              </a:rPr>
              <a:t>			- crème liquide</a:t>
            </a:r>
          </a:p>
          <a:p>
            <a:pPr>
              <a:buNone/>
            </a:pPr>
            <a:r>
              <a:rPr lang="fr-FR" sz="800" dirty="0" smtClean="0">
                <a:latin typeface="Arial" pitchFamily="34" charset="0"/>
                <a:cs typeface="Arial" pitchFamily="34" charset="0"/>
              </a:rPr>
              <a:t>			- laurier, origan, ail, oignon</a:t>
            </a:r>
          </a:p>
          <a:p>
            <a:pPr>
              <a:buNone/>
            </a:pPr>
            <a:r>
              <a:rPr lang="fr-FR" sz="800" dirty="0" smtClean="0">
                <a:latin typeface="Arial" pitchFamily="34" charset="0"/>
                <a:cs typeface="Arial" pitchFamily="34" charset="0"/>
              </a:rPr>
              <a:t>			- sel, poivre, huile d’olive</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plat à gratin, verser un peu d'huile d'olive dans le fond. </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Peler à l'économe 5 courgettes puis continuer à les peler au dessus du plat afin de former des longues bandes de courgettes façon tagliatelle. Préparer ainsi la moitié des courgettes. Poser 2 feuilles de laurier sur les courgettes. </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Préparer une bolognaise bien relevée (ail/oignon/origan...) avec du steak haché et de la sauce tomate. </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Napper les courgettes avec la bolognaise puis ajouter un peu de crème liquide. </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Préparer une béchamel. Ajouter à cette béchamel un peu de fond de veau et ¼ de verre de vin blanc sec. Saler, poivrer. </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Napper la préparation avec la béchamel, saupoudrer de fromage râpé.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45 minutes à 180°C.</a:t>
            </a:r>
          </a:p>
          <a:p>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8</a:t>
            </a:fld>
            <a:endParaRPr lang="fr-FR" dirty="0"/>
          </a:p>
        </p:txBody>
      </p:sp>
      <p:sp>
        <p:nvSpPr>
          <p:cNvPr id="5" name="Espace réservé du contenu 2"/>
          <p:cNvSpPr>
            <a:spLocks noGrp="1"/>
          </p:cNvSpPr>
          <p:nvPr>
            <p:ph sz="half" idx="1"/>
          </p:nvPr>
        </p:nvSpPr>
        <p:spPr>
          <a:xfrm>
            <a:off x="990600" y="1828800"/>
            <a:ext cx="3810000" cy="4336504"/>
          </a:xfrm>
        </p:spPr>
        <p:txBody>
          <a:bodyPr/>
          <a:lstStyle/>
          <a:p>
            <a:r>
              <a:rPr lang="fr-FR" sz="1000" b="1" dirty="0" smtClean="0">
                <a:latin typeface="Arial" pitchFamily="34" charset="0"/>
                <a:cs typeface="Arial" pitchFamily="34" charset="0"/>
              </a:rPr>
              <a:t>CRUMBEL TOMATES-COURGETTES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- 1 kg de tomates</a:t>
            </a:r>
          </a:p>
          <a:p>
            <a:pPr>
              <a:buNone/>
            </a:pPr>
            <a:r>
              <a:rPr lang="fr-FR" sz="800" dirty="0" smtClean="0">
                <a:latin typeface="Arial" pitchFamily="34" charset="0"/>
                <a:cs typeface="Arial" pitchFamily="34" charset="0"/>
              </a:rPr>
              <a:t>	 		- 500 g courgettes</a:t>
            </a:r>
          </a:p>
          <a:p>
            <a:pPr>
              <a:buNone/>
            </a:pPr>
            <a:r>
              <a:rPr lang="fr-FR" sz="800" dirty="0" smtClean="0">
                <a:latin typeface="Arial" pitchFamily="34" charset="0"/>
                <a:cs typeface="Arial" pitchFamily="34" charset="0"/>
              </a:rPr>
              <a:t>	 		- 100 g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d’olive, sel</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Ébouillantez </a:t>
            </a:r>
            <a:r>
              <a:rPr lang="fr-FR" sz="800" dirty="0" smtClean="0">
                <a:latin typeface="Arial" pitchFamily="34" charset="0"/>
                <a:cs typeface="Arial" pitchFamily="34" charset="0"/>
              </a:rPr>
              <a:t>les tomates pour pouvoir les éplucher.</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Coupez les courgettes en rondelles.</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Disposez dans un plat allant au four, les tomates coupées en morceaux avec les courgettes.</a:t>
            </a:r>
            <a:br>
              <a:rPr lang="fr-FR" sz="800" dirty="0" smtClean="0">
                <a:latin typeface="Arial" pitchFamily="34" charset="0"/>
                <a:cs typeface="Arial" pitchFamily="34" charset="0"/>
              </a:rPr>
            </a:br>
            <a:r>
              <a:rPr lang="fr-FR" sz="800" dirty="0" smtClean="0">
                <a:latin typeface="Arial" pitchFamily="34" charset="0"/>
                <a:cs typeface="Arial" pitchFamily="34" charset="0"/>
              </a:rPr>
              <a:t>Arrosez de 2-3 cuillères à soupe d'huile d'olive.</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Faîtes cuire pendant 1 heure, th 6.</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ce temps, préparez la pâte en mélangeant farine, beurre ramolli et sel jusqu'à obtenir une pâte granuleuse.</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 gruyère râpé.</a:t>
            </a:r>
          </a:p>
          <a:p>
            <a:pPr>
              <a:lnSpc>
                <a:spcPct val="150000"/>
              </a:lnSpc>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Recouvrir vos légumes avec cette préparation puis mettez au four pendant 20 min, th 6.</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408512"/>
          </a:xfrm>
        </p:spPr>
        <p:txBody>
          <a:bodyPr/>
          <a:lstStyle/>
          <a:p>
            <a:r>
              <a:rPr lang="fr-FR" sz="1000" b="1" dirty="0" smtClean="0">
                <a:latin typeface="Arial" pitchFamily="34" charset="0"/>
                <a:cs typeface="Arial" pitchFamily="34" charset="0"/>
              </a:rPr>
              <a:t>LASAGNES AUX LÉGUMES</a:t>
            </a:r>
            <a:endParaRPr lang="fr-FR" sz="10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 poivrons rouges</a:t>
            </a:r>
          </a:p>
          <a:p>
            <a:pPr>
              <a:buNone/>
            </a:pPr>
            <a:r>
              <a:rPr lang="fr-FR" sz="800" dirty="0" smtClean="0">
                <a:latin typeface="Arial" pitchFamily="34" charset="0"/>
                <a:cs typeface="Arial" pitchFamily="34" charset="0"/>
              </a:rPr>
              <a:t>			- 2 courgettes</a:t>
            </a:r>
          </a:p>
          <a:p>
            <a:pPr>
              <a:buNone/>
            </a:pPr>
            <a:r>
              <a:rPr lang="fr-FR" sz="800" dirty="0" smtClean="0">
                <a:latin typeface="Arial" pitchFamily="34" charset="0"/>
                <a:cs typeface="Arial" pitchFamily="34" charset="0"/>
              </a:rPr>
              <a:t>			- 2 aubergines</a:t>
            </a:r>
          </a:p>
          <a:p>
            <a:pPr>
              <a:buNone/>
            </a:pPr>
            <a:r>
              <a:rPr lang="fr-FR" sz="800" dirty="0" smtClean="0">
                <a:latin typeface="Arial" pitchFamily="34" charset="0"/>
                <a:cs typeface="Arial" pitchFamily="34" charset="0"/>
              </a:rPr>
              <a:t>			- 1 oignon et 1 gousse d’ail</a:t>
            </a:r>
          </a:p>
          <a:p>
            <a:pPr>
              <a:buNone/>
            </a:pPr>
            <a:r>
              <a:rPr lang="fr-FR" sz="800" dirty="0" smtClean="0">
                <a:latin typeface="Arial" pitchFamily="34" charset="0"/>
                <a:cs typeface="Arial" pitchFamily="34" charset="0"/>
              </a:rPr>
              <a:t>			- 400 g de tomates pelées</a:t>
            </a:r>
          </a:p>
          <a:p>
            <a:pPr>
              <a:buNone/>
            </a:pPr>
            <a:r>
              <a:rPr lang="fr-FR" sz="800" dirty="0" smtClean="0">
                <a:latin typeface="Arial" pitchFamily="34" charset="0"/>
                <a:cs typeface="Arial" pitchFamily="34" charset="0"/>
              </a:rPr>
              <a:t>			- 2 c. à s. de concentré de tomates</a:t>
            </a:r>
          </a:p>
          <a:p>
            <a:pPr>
              <a:buNone/>
            </a:pPr>
            <a:r>
              <a:rPr lang="fr-FR" sz="800" dirty="0" smtClean="0">
                <a:latin typeface="Arial" pitchFamily="34" charset="0"/>
                <a:cs typeface="Arial" pitchFamily="34" charset="0"/>
              </a:rPr>
              <a:t>			- lasagnes</a:t>
            </a:r>
          </a:p>
          <a:p>
            <a:pPr>
              <a:buNone/>
            </a:pPr>
            <a:r>
              <a:rPr lang="fr-FR" sz="800" dirty="0" smtClean="0">
                <a:latin typeface="Arial" pitchFamily="34" charset="0"/>
                <a:cs typeface="Arial" pitchFamily="34" charset="0"/>
              </a:rPr>
              <a:t>			- de la sauce béchamel</a:t>
            </a:r>
          </a:p>
          <a:p>
            <a:pPr>
              <a:buNone/>
            </a:pPr>
            <a:r>
              <a:rPr lang="fr-FR" sz="800" dirty="0" smtClean="0">
                <a:latin typeface="Arial" pitchFamily="34" charset="0"/>
                <a:cs typeface="Arial" pitchFamily="34" charset="0"/>
              </a:rPr>
              <a:t>			- parmesan ou gruyère </a:t>
            </a:r>
          </a:p>
          <a:p>
            <a:pPr>
              <a:buNone/>
            </a:pPr>
            <a:r>
              <a:rPr lang="fr-FR" sz="800" dirty="0" smtClean="0">
                <a:latin typeface="Arial" pitchFamily="34" charset="0"/>
                <a:cs typeface="Arial" pitchFamily="34" charset="0"/>
              </a:rPr>
              <a:t>			- huile d’olive, eau</a:t>
            </a:r>
          </a:p>
          <a:p>
            <a:pPr>
              <a:buNone/>
            </a:pPr>
            <a:r>
              <a:rPr lang="fr-FR" sz="800" dirty="0" smtClean="0">
                <a:latin typeface="Arial" pitchFamily="34" charset="0"/>
                <a:cs typeface="Arial" pitchFamily="34" charset="0"/>
              </a:rPr>
              <a:t>			- sel et poivre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Faire chauffer de l'huile d'olive dans une poêle et faire cuire 1 oignon émincé ainsi qu'une gousse d'ail hachée. </a:t>
            </a:r>
          </a:p>
          <a:p>
            <a:pPr>
              <a:lnSpc>
                <a:spcPct val="150000"/>
              </a:lnSpc>
              <a:buNone/>
            </a:pPr>
            <a:r>
              <a:rPr lang="fr-FR" sz="800" dirty="0" smtClean="0">
                <a:latin typeface="Arial" pitchFamily="34" charset="0"/>
                <a:cs typeface="Arial" pitchFamily="34" charset="0"/>
              </a:rPr>
              <a:t>	Ajouter 2 poivrons rouges coupés, 2 courgettes en rondelles et 2 aubergines émincées. </a:t>
            </a:r>
          </a:p>
          <a:p>
            <a:pPr>
              <a:lnSpc>
                <a:spcPct val="150000"/>
              </a:lnSpc>
              <a:buNone/>
            </a:pPr>
            <a:r>
              <a:rPr lang="fr-FR" sz="800" dirty="0" smtClean="0">
                <a:latin typeface="Arial" pitchFamily="34" charset="0"/>
                <a:cs typeface="Arial" pitchFamily="34" charset="0"/>
              </a:rPr>
              <a:t>	Faire cuire en remuant jusqu'à ce que les légumes soient tendres. Ajouter 2 cuillères à soupe de concentré de tomates + 400 gr de tomates pelées + 125 ml eau.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mijoter environ 15 minutes. </a:t>
            </a:r>
            <a:br>
              <a:rPr lang="fr-FR" sz="800" dirty="0" smtClean="0">
                <a:latin typeface="Arial" pitchFamily="34" charset="0"/>
                <a:cs typeface="Arial" pitchFamily="34" charset="0"/>
              </a:rPr>
            </a:br>
            <a:r>
              <a:rPr lang="fr-FR" sz="800" dirty="0" smtClean="0">
                <a:latin typeface="Arial" pitchFamily="34" charset="0"/>
                <a:cs typeface="Arial" pitchFamily="34" charset="0"/>
              </a:rPr>
              <a:t>Ensuite mettre une feuille de lasagne dans le fond d'un plat huilé allant au four, ajouter une couche de légumes un peu de béchamel et répéter cette opération 2 fois et sur la dernière feuille : béchamel + parmesan râpé.</a:t>
            </a:r>
          </a:p>
          <a:p>
            <a:pPr>
              <a:lnSpc>
                <a:spcPct val="150000"/>
              </a:lnSpc>
              <a:buNone/>
            </a:pPr>
            <a:r>
              <a:rPr lang="fr-FR" sz="800" dirty="0" smtClean="0">
                <a:latin typeface="Arial" pitchFamily="34" charset="0"/>
                <a:cs typeface="Arial" pitchFamily="34" charset="0"/>
              </a:rPr>
              <a:t>	Puis faire cuire environ 30 à 40 minutes</a:t>
            </a:r>
          </a:p>
          <a:p>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LES RECETTES à réaliser </a:t>
            </a:r>
            <a:br>
              <a:rPr lang="fr-FR" sz="2400" dirty="0" smtClean="0"/>
            </a:br>
            <a:r>
              <a:rPr lang="fr-FR" sz="2400" dirty="0" smtClean="0"/>
              <a:t>par ou pour les enfants </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9</a:t>
            </a:fld>
            <a:endParaRPr lang="fr-FR" dirty="0"/>
          </a:p>
        </p:txBody>
      </p:sp>
      <p:sp>
        <p:nvSpPr>
          <p:cNvPr id="5" name="Espace réservé du contenu 2"/>
          <p:cNvSpPr>
            <a:spLocks noGrp="1"/>
          </p:cNvSpPr>
          <p:nvPr>
            <p:ph sz="half" idx="1"/>
          </p:nvPr>
        </p:nvSpPr>
        <p:spPr>
          <a:xfrm>
            <a:off x="990600" y="1828800"/>
            <a:ext cx="3810000" cy="4114800"/>
          </a:xfrm>
        </p:spPr>
        <p:txBody>
          <a:bodyPr/>
          <a:lstStyle/>
          <a:p>
            <a:r>
              <a:rPr lang="fr-FR" sz="1000" b="1" dirty="0" smtClean="0">
                <a:latin typeface="Arial" pitchFamily="34" charset="0"/>
                <a:cs typeface="Arial" pitchFamily="34" charset="0"/>
              </a:rPr>
              <a:t>RÖSTIS DE LENTILLES CORAIL ET HARICOTS  </a:t>
            </a:r>
          </a:p>
          <a:p>
            <a:pPr>
              <a:buNone/>
            </a:pPr>
            <a:r>
              <a:rPr lang="fr-FR" sz="1000" b="1" dirty="0" smtClean="0">
                <a:latin typeface="Arial" pitchFamily="34" charset="0"/>
                <a:cs typeface="Arial" pitchFamily="34" charset="0"/>
              </a:rPr>
              <a:t>	</a:t>
            </a:r>
            <a:r>
              <a:rPr lang="fr-FR" sz="800" b="1" dirty="0" smtClean="0">
                <a:latin typeface="Arial" pitchFamily="34" charset="0"/>
                <a:cs typeface="Arial" pitchFamily="34" charset="0"/>
              </a:rPr>
              <a:t>(</a:t>
            </a:r>
            <a:r>
              <a:rPr lang="fr-FR" sz="800" dirty="0" smtClean="0">
                <a:latin typeface="Arial" pitchFamily="34" charset="0"/>
                <a:cs typeface="Arial" pitchFamily="34" charset="0"/>
              </a:rPr>
              <a:t>pour </a:t>
            </a:r>
            <a:r>
              <a:rPr lang="fr-FR" sz="800" dirty="0" smtClean="0">
                <a:latin typeface="Arial" pitchFamily="34" charset="0"/>
                <a:cs typeface="Arial" pitchFamily="34" charset="0"/>
              </a:rPr>
              <a:t>2 repas enfant)</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- 25 g de lentilles corail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pomme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 		- 30 g de haricots verts </a:t>
            </a:r>
            <a:br>
              <a:rPr lang="fr-FR" sz="800" dirty="0" smtClean="0">
                <a:latin typeface="Arial" pitchFamily="34" charset="0"/>
                <a:cs typeface="Arial" pitchFamily="34" charset="0"/>
              </a:rPr>
            </a:br>
            <a:r>
              <a:rPr lang="fr-FR" sz="800" dirty="0" smtClean="0">
                <a:latin typeface="Arial" pitchFamily="34" charset="0"/>
                <a:cs typeface="Arial" pitchFamily="34" charset="0"/>
              </a:rPr>
              <a:t> 		- 25 g de chapelure </a:t>
            </a:r>
            <a:br>
              <a:rPr lang="fr-FR" sz="800" dirty="0" smtClean="0">
                <a:latin typeface="Arial" pitchFamily="34" charset="0"/>
                <a:cs typeface="Arial" pitchFamily="34" charset="0"/>
              </a:rPr>
            </a:br>
            <a:r>
              <a:rPr lang="fr-FR" sz="800" dirty="0" smtClean="0">
                <a:latin typeface="Arial" pitchFamily="34" charset="0"/>
                <a:cs typeface="Arial" pitchFamily="34" charset="0"/>
              </a:rPr>
              <a:t> 		- 1 c. à café d’huile, un peu de sel</a:t>
            </a:r>
          </a:p>
          <a:p>
            <a:pPr>
              <a:buNone/>
            </a:pPr>
            <a:endParaRPr lang="fr-FR" sz="800" b="1" i="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Épluchez et lavez haricots verts et pomme de terre. Coupez cette dernière en dés. </a:t>
            </a:r>
          </a:p>
          <a:p>
            <a:pPr>
              <a:lnSpc>
                <a:spcPct val="150000"/>
              </a:lnSpc>
              <a:buNone/>
            </a:pPr>
            <a:r>
              <a:rPr lang="fr-FR" sz="800" dirty="0" smtClean="0">
                <a:latin typeface="Arial" pitchFamily="34" charset="0"/>
                <a:cs typeface="Arial" pitchFamily="34" charset="0"/>
              </a:rPr>
              <a:t>	Cuisez le tout 20 min à la vapeur puis écrasez grossièrement à la fourchette. </a:t>
            </a:r>
          </a:p>
          <a:p>
            <a:pPr>
              <a:lnSpc>
                <a:spcPct val="150000"/>
              </a:lnSpc>
              <a:buNone/>
            </a:pPr>
            <a:r>
              <a:rPr lang="fr-FR" sz="800" dirty="0" smtClean="0">
                <a:latin typeface="Arial" pitchFamily="34" charset="0"/>
                <a:cs typeface="Arial" pitchFamily="34" charset="0"/>
              </a:rPr>
              <a:t>	Cuisez également les lentilles 10 min à l’eau bouillante, salez-les en fin de cuisson puis égouttez-les. </a:t>
            </a:r>
          </a:p>
          <a:p>
            <a:pPr>
              <a:lnSpc>
                <a:spcPct val="150000"/>
              </a:lnSpc>
              <a:buNone/>
            </a:pPr>
            <a:r>
              <a:rPr lang="fr-FR" sz="800" dirty="0" smtClean="0">
                <a:latin typeface="Arial" pitchFamily="34" charset="0"/>
                <a:cs typeface="Arial" pitchFamily="34" charset="0"/>
              </a:rPr>
              <a:t>	Mélangez-les avec les légumes. </a:t>
            </a:r>
          </a:p>
          <a:p>
            <a:pPr>
              <a:lnSpc>
                <a:spcPct val="150000"/>
              </a:lnSpc>
              <a:buNone/>
            </a:pPr>
            <a:r>
              <a:rPr lang="fr-FR" sz="800" dirty="0" smtClean="0">
                <a:latin typeface="Arial" pitchFamily="34" charset="0"/>
                <a:cs typeface="Arial" pitchFamily="34" charset="0"/>
              </a:rPr>
              <a:t>	Formez 6 petites galettes, roulez-les dans la chapelure et poêlez-les à l’huile 2 min de chaque côté.</a:t>
            </a:r>
          </a:p>
        </p:txBody>
      </p:sp>
      <p:sp>
        <p:nvSpPr>
          <p:cNvPr id="8" name="Espace réservé du contenu 3"/>
          <p:cNvSpPr>
            <a:spLocks noGrp="1"/>
          </p:cNvSpPr>
          <p:nvPr>
            <p:ph sz="half" idx="2"/>
          </p:nvPr>
        </p:nvSpPr>
        <p:spPr>
          <a:xfrm>
            <a:off x="4953000" y="1828800"/>
            <a:ext cx="3810000" cy="4336504"/>
          </a:xfrm>
        </p:spPr>
        <p:txBody>
          <a:bodyPr/>
          <a:lstStyle/>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i="1" dirty="0" smtClean="0">
                <a:latin typeface="Arial" pitchFamily="34" charset="0"/>
                <a:cs typeface="Arial" pitchFamily="34" charset="0"/>
              </a:rPr>
              <a:t>Recette  idéale pour apprendre les tables de multiplication aux enfants !</a:t>
            </a:r>
          </a:p>
          <a:p>
            <a:pPr>
              <a:buNone/>
            </a:pPr>
            <a:endParaRPr lang="fr-FR" sz="800" i="1" dirty="0" smtClean="0">
              <a:latin typeface="Arial" pitchFamily="34" charset="0"/>
              <a:cs typeface="Arial" pitchFamily="34" charset="0"/>
            </a:endParaRPr>
          </a:p>
          <a:p>
            <a:r>
              <a:rPr lang="fr-FR" sz="1000" b="1" dirty="0" smtClean="0">
                <a:latin typeface="Arial" pitchFamily="34" charset="0"/>
                <a:cs typeface="Arial" pitchFamily="34" charset="0"/>
              </a:rPr>
              <a:t>GÂTEAU 5 4 3 2 1</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- 5 cuillères à soupe de farine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- 4 cuillères à soupe de sucre en 		   poudre</a:t>
            </a:r>
          </a:p>
          <a:p>
            <a:pPr>
              <a:buNone/>
            </a:pPr>
            <a:r>
              <a:rPr lang="fr-FR" sz="800" dirty="0" smtClean="0">
                <a:latin typeface="Arial" pitchFamily="34" charset="0"/>
                <a:cs typeface="Arial" pitchFamily="34" charset="0"/>
              </a:rPr>
              <a:t>			- 3 cuillères à soupe de crème fraîche</a:t>
            </a:r>
          </a:p>
          <a:p>
            <a:pPr>
              <a:buNone/>
            </a:pPr>
            <a:r>
              <a:rPr lang="fr-FR" sz="800" dirty="0" smtClean="0">
                <a:latin typeface="Arial" pitchFamily="34" charset="0"/>
                <a:cs typeface="Arial" pitchFamily="34" charset="0"/>
              </a:rPr>
              <a:t>			- 2 cuillères à soupe d’huile</a:t>
            </a:r>
          </a:p>
          <a:p>
            <a:pPr>
              <a:buNone/>
            </a:pPr>
            <a:r>
              <a:rPr lang="fr-FR" sz="800" dirty="0" smtClean="0">
                <a:latin typeface="Arial" pitchFamily="34" charset="0"/>
                <a:cs typeface="Arial" pitchFamily="34" charset="0"/>
              </a:rPr>
              <a:t>			- 1 œuf entier</a:t>
            </a:r>
          </a:p>
          <a:p>
            <a:pPr>
              <a:buNone/>
            </a:pPr>
            <a:r>
              <a:rPr lang="fr-FR" sz="800" dirty="0" smtClean="0">
                <a:latin typeface="Arial" pitchFamily="34" charset="0"/>
                <a:cs typeface="Arial" pitchFamily="34" charset="0"/>
              </a:rPr>
              <a:t>			- 1 sachet de sucre vanillé</a:t>
            </a:r>
          </a:p>
          <a:p>
            <a:pPr>
              <a:buNone/>
            </a:pPr>
            <a:r>
              <a:rPr lang="fr-FR" sz="800" dirty="0" smtClean="0">
                <a:latin typeface="Arial" pitchFamily="34" charset="0"/>
                <a:cs typeface="Arial" pitchFamily="34" charset="0"/>
              </a:rPr>
              <a:t>			- ½ paquet de levure chimique (pour 3 		   œufs)</a:t>
            </a:r>
          </a:p>
          <a:p>
            <a:pPr>
              <a:buNone/>
            </a:pPr>
            <a:r>
              <a:rPr lang="fr-FR" sz="800" dirty="0" smtClean="0">
                <a:latin typeface="Arial" pitchFamily="34" charset="0"/>
                <a:cs typeface="Arial" pitchFamily="34" charset="0"/>
              </a:rPr>
              <a:t>			- Quelques fruits : pommes, poires, 		   prunes,  mirabelles, abricots, 		   pêches…</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Préchauffer le four sur moyen (th. 4-5). </a:t>
            </a:r>
          </a:p>
          <a:p>
            <a:pPr>
              <a:lnSpc>
                <a:spcPct val="150000"/>
              </a:lnSpc>
              <a:buNone/>
            </a:pPr>
            <a:r>
              <a:rPr lang="fr-FR" sz="800" dirty="0" smtClean="0">
                <a:latin typeface="Arial" pitchFamily="34" charset="0"/>
                <a:cs typeface="Arial" pitchFamily="34" charset="0"/>
              </a:rPr>
              <a:t>	Mélanger le tout bien intimement. </a:t>
            </a:r>
          </a:p>
          <a:p>
            <a:pPr>
              <a:lnSpc>
                <a:spcPct val="150000"/>
              </a:lnSpc>
              <a:buNone/>
            </a:pPr>
            <a:r>
              <a:rPr lang="fr-FR" sz="800" dirty="0" smtClean="0">
                <a:latin typeface="Arial" pitchFamily="34" charset="0"/>
                <a:cs typeface="Arial" pitchFamily="34" charset="0"/>
              </a:rPr>
              <a:t>	Verser dans un moule beurré, coupé les fruits en lamelles, les poser ensuite sur la préparation. </a:t>
            </a:r>
          </a:p>
          <a:p>
            <a:pPr>
              <a:lnSpc>
                <a:spcPct val="150000"/>
              </a:lnSpc>
              <a:buNone/>
            </a:pPr>
            <a:r>
              <a:rPr lang="fr-FR" sz="800" dirty="0" smtClean="0">
                <a:latin typeface="Arial" pitchFamily="34" charset="0"/>
                <a:cs typeface="Arial" pitchFamily="34" charset="0"/>
              </a:rPr>
              <a:t>	Cuire pendant 20 à 25  mn.</a:t>
            </a:r>
          </a:p>
          <a:p>
            <a:pPr>
              <a:lnSpc>
                <a:spcPct val="150000"/>
              </a:lnSpc>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Pour une tarte, il faut multiplier les proportions par 3.</a:t>
            </a:r>
          </a:p>
          <a:p>
            <a:pPr>
              <a:lnSpc>
                <a:spcPct val="150000"/>
              </a:lnSpc>
              <a:buNone/>
            </a:pPr>
            <a:r>
              <a:rPr lang="fr-FR" sz="800" dirty="0" smtClean="0">
                <a:latin typeface="Arial" pitchFamily="34" charset="0"/>
                <a:cs typeface="Arial" pitchFamily="34" charset="0"/>
              </a:rPr>
              <a:t>	</a:t>
            </a:r>
          </a:p>
          <a:p>
            <a:pPr>
              <a:lnSpc>
                <a:spcPct val="150000"/>
              </a:lnSpc>
              <a:buNone/>
            </a:pPr>
            <a:r>
              <a:rPr lang="fr-FR" sz="800" dirty="0" smtClean="0">
                <a:latin typeface="Arial" pitchFamily="34" charset="0"/>
                <a:cs typeface="Arial" pitchFamily="34" charset="0"/>
              </a:rPr>
              <a:t>	En hiver,  je remplace les fruits par des noisettes râpées et du miel. C’est délicieux !</a:t>
            </a:r>
          </a:p>
          <a:p>
            <a:endParaRPr lang="fr-FR" sz="800" dirty="0">
              <a:latin typeface="Arial" pitchFamily="34" charset="0"/>
              <a:cs typeface="Arial" pitchFamily="34" charset="0"/>
            </a:endParaRPr>
          </a:p>
        </p:txBody>
      </p:sp>
      <p:pic>
        <p:nvPicPr>
          <p:cNvPr id="10" name="Image 9" descr="ENFANT.jpg"/>
          <p:cNvPicPr>
            <a:picLocks noChangeAspect="1"/>
          </p:cNvPicPr>
          <p:nvPr/>
        </p:nvPicPr>
        <p:blipFill>
          <a:blip r:embed="rId4" cstate="print"/>
          <a:stretch>
            <a:fillRect/>
          </a:stretch>
        </p:blipFill>
        <p:spPr>
          <a:xfrm>
            <a:off x="4139952" y="404664"/>
            <a:ext cx="1152000" cy="115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2272</TotalTime>
  <Words>214</Words>
  <Application>Microsoft Office PowerPoint</Application>
  <PresentationFormat>Affichage à l'écran (4:3)</PresentationFormat>
  <Paragraphs>343</Paragraphs>
  <Slides>16</Slides>
  <Notes>14</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16</vt:i4>
      </vt:variant>
    </vt:vector>
  </HeadingPairs>
  <TitlesOfParts>
    <vt:vector size="19" baseType="lpstr">
      <vt:lpstr>Modèle - Bloc note</vt:lpstr>
      <vt:lpstr>Feuille Microsoft Office Excel</vt:lpstr>
      <vt:lpstr>Feuille de calcul</vt:lpstr>
      <vt:lpstr>LES RECETTES  à réaliser par ou pour les enfants</vt:lpstr>
      <vt:lpstr>  </vt:lpstr>
      <vt:lpstr>LES RECETTES à réaliser  par ou pour les enfants </vt:lpstr>
      <vt:lpstr>LES RECETTES à réaliser  par ou pour les enfants </vt:lpstr>
      <vt:lpstr>LES RECETTES à réaliser  par ou pour les enfants </vt:lpstr>
      <vt:lpstr>LES RECETTES à réaliser  par ou pour les enfants </vt:lpstr>
      <vt:lpstr>LES RECETTES à réaliser  par ou pour les enfants </vt:lpstr>
      <vt:lpstr>LES RECETTES à réaliser  par ou pour les enfants </vt:lpstr>
      <vt:lpstr>LES RECETTES à réaliser  par ou pour les enfants </vt:lpstr>
      <vt:lpstr>LES RECETTES à réaliser  par ou pour les enfants </vt:lpstr>
      <vt:lpstr>LES RECETTES à réaliser  par ou pour les enfants </vt:lpstr>
      <vt:lpstr>LES RECETTES à réaliser  par ou pour les enfants </vt:lpstr>
      <vt:lpstr>LES RECETTES à réaliser  par ou pour les enfants </vt:lpstr>
      <vt:lpstr>LES RECETTES à réaliser  par ou pour les enfants </vt:lpstr>
      <vt:lpstr>Diapositive 15</vt:lpstr>
      <vt:lpstr>Un projet social... Les Jardins du Giessen, basé à Châtenois, est un chantier d’insertion sociale et professionnelle par le maraîchage biologique créé par la SAVA (Section d’Aménagement Végétal d’Alsace). Cette structure a pour vocation d’accompagner des personnes éloignées de l’emploi dans leur projet professionnel. Les Jardins du Giessen fait partie du Réseau Cocagne, qui fédère une centaine de jardins du même type en France. « Vous avez besoin de légumes, ils ont besoin de travail, alors ensemble cultivons la solidarité » (slogan du Réseau Cocagne)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73</cp:revision>
  <dcterms:created xsi:type="dcterms:W3CDTF">2011-06-13T09:41:35Z</dcterms:created>
  <dcterms:modified xsi:type="dcterms:W3CDTF">2012-09-26T20:06:18Z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