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Default Extension="xlsx" ContentType="application/vnd.openxmlformats-officedocument.spreadsheetml.sheet"/>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6"/>
  </p:notesMasterIdLst>
  <p:handoutMasterIdLst>
    <p:handoutMasterId r:id="rId7"/>
  </p:handoutMasterIdLst>
  <p:sldIdLst>
    <p:sldId id="259" r:id="rId2"/>
    <p:sldId id="260" r:id="rId3"/>
    <p:sldId id="262" r:id="rId4"/>
    <p:sldId id="261" r:id="rId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400" kern="1200">
        <a:solidFill>
          <a:schemeClr val="tx1"/>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344" autoAdjust="0"/>
    <p:restoredTop sz="98429" autoAdjust="0"/>
  </p:normalViewPr>
  <p:slideViewPr>
    <p:cSldViewPr>
      <p:cViewPr>
        <p:scale>
          <a:sx n="150" d="100"/>
          <a:sy n="150" d="100"/>
        </p:scale>
        <p:origin x="498" y="14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2478" y="-11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BFAF540-3E3E-4EB2-A7E0-23F9C0BEBF2D}" type="datetimeFigureOut">
              <a:rPr lang="fr-FR" smtClean="0"/>
              <a:pPr/>
              <a:t>03/07/2012</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EDA53A1-323B-4A31-AC57-C06738941AA0}" type="slidenum">
              <a:rPr lang="fr-FR" smtClean="0"/>
              <a:pPr/>
              <a:t>‹N°›</a:t>
            </a:fld>
            <a:endParaRPr lang="fr-F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fr-FR"/>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fr-FR"/>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fr-FR"/>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C59331E-9FDB-40EA-8C3A-C1621C29DADF}" type="slidenum">
              <a:rPr lang="fr-FR"/>
              <a:pPr/>
              <a:t>‹N°›</a:t>
            </a:fld>
            <a:endParaRPr lang="fr-FR"/>
          </a:p>
        </p:txBody>
      </p:sp>
    </p:spTree>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2</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3</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4</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8872538" cy="6858000"/>
            <a:chOff x="0" y="0"/>
            <a:chExt cx="5589" cy="4320"/>
          </a:xfrm>
        </p:grpSpPr>
        <p:sp>
          <p:nvSpPr>
            <p:cNvPr id="3075" name="Rectangle 3" descr="Stationery"/>
            <p:cNvSpPr>
              <a:spLocks noChangeArrowheads="1"/>
            </p:cNvSpPr>
            <p:nvPr/>
          </p:nvSpPr>
          <p:spPr bwMode="white">
            <a:xfrm>
              <a:off x="336" y="150"/>
              <a:ext cx="5253" cy="4026"/>
            </a:xfrm>
            <a:prstGeom prst="rect">
              <a:avLst/>
            </a:prstGeom>
            <a:blipFill dpi="0" rotWithShape="0">
              <a:blip r:embed="rId2" cstate="print"/>
              <a:srcRect/>
              <a:tile tx="0" ty="0" sx="100000" sy="100000" flip="none" algn="tl"/>
            </a:blipFill>
            <a:ln w="9525">
              <a:noFill/>
              <a:miter lim="800000"/>
              <a:headEnd/>
              <a:tailEnd/>
            </a:ln>
          </p:spPr>
          <p:txBody>
            <a:bodyPr wrap="none" anchor="ctr"/>
            <a:lstStyle/>
            <a:p>
              <a:endParaRPr lang="fr-FR"/>
            </a:p>
          </p:txBody>
        </p:sp>
        <p:pic>
          <p:nvPicPr>
            <p:cNvPr id="3076" name="Picture 4" descr="A:\minispir.GIF"/>
            <p:cNvPicPr>
              <a:picLocks noChangeAspect="1" noChangeArrowheads="1"/>
            </p:cNvPicPr>
            <p:nvPr/>
          </p:nvPicPr>
          <p:blipFill>
            <a:blip r:embed="rId3" cstate="print"/>
            <a:srcRect/>
            <a:stretch>
              <a:fillRect/>
            </a:stretch>
          </p:blipFill>
          <p:spPr bwMode="ltGray">
            <a:xfrm>
              <a:off x="0" y="0"/>
              <a:ext cx="670" cy="4320"/>
            </a:xfrm>
            <a:prstGeom prst="rect">
              <a:avLst/>
            </a:prstGeom>
            <a:noFill/>
          </p:spPr>
        </p:pic>
      </p:grpSp>
      <p:sp>
        <p:nvSpPr>
          <p:cNvPr id="3077" name="Rectangle 5"/>
          <p:cNvSpPr>
            <a:spLocks noGrp="1" noChangeArrowheads="1"/>
          </p:cNvSpPr>
          <p:nvPr>
            <p:ph type="ctrTitle"/>
          </p:nvPr>
        </p:nvSpPr>
        <p:spPr>
          <a:xfrm>
            <a:off x="962025" y="1925638"/>
            <a:ext cx="7772400" cy="1143000"/>
          </a:xfrm>
        </p:spPr>
        <p:txBody>
          <a:bodyPr/>
          <a:lstStyle>
            <a:lvl1pPr algn="ctr">
              <a:defRPr/>
            </a:lvl1pPr>
          </a:lstStyle>
          <a:p>
            <a:r>
              <a:rPr lang="fr-FR" smtClean="0"/>
              <a:t>Cliquez pour modifier le style du titre</a:t>
            </a:r>
            <a:endParaRPr lang="fr-FR"/>
          </a:p>
        </p:txBody>
      </p:sp>
      <p:sp>
        <p:nvSpPr>
          <p:cNvPr id="3078" name="Rectangle 6"/>
          <p:cNvSpPr>
            <a:spLocks noGrp="1" noChangeArrowheads="1"/>
          </p:cNvSpPr>
          <p:nvPr>
            <p:ph type="subTitle" idx="1"/>
          </p:nvPr>
        </p:nvSpPr>
        <p:spPr>
          <a:xfrm>
            <a:off x="1647825" y="3738563"/>
            <a:ext cx="6400800" cy="1752600"/>
          </a:xfrm>
        </p:spPr>
        <p:txBody>
          <a:bodyPr/>
          <a:lstStyle>
            <a:lvl1pPr marL="0" indent="0" algn="ctr">
              <a:buFont typeface="Monotype Sorts" pitchFamily="2" charset="2"/>
              <a:buNone/>
              <a:defRPr>
                <a:solidFill>
                  <a:schemeClr val="bg2"/>
                </a:solidFill>
              </a:defRPr>
            </a:lvl1pPr>
          </a:lstStyle>
          <a:p>
            <a:r>
              <a:rPr lang="fr-FR" smtClean="0"/>
              <a:t>Cliquez pour modifier le style des sous-titres du masque</a:t>
            </a:r>
            <a:endParaRPr lang="fr-FR"/>
          </a:p>
        </p:txBody>
      </p:sp>
      <p:sp>
        <p:nvSpPr>
          <p:cNvPr id="3079" name="Rectangle 7"/>
          <p:cNvSpPr>
            <a:spLocks noGrp="1" noChangeArrowheads="1"/>
          </p:cNvSpPr>
          <p:nvPr>
            <p:ph type="dt" sz="half" idx="2"/>
          </p:nvPr>
        </p:nvSpPr>
        <p:spPr>
          <a:xfrm>
            <a:off x="962025" y="6100763"/>
            <a:ext cx="1905000" cy="457200"/>
          </a:xfrm>
        </p:spPr>
        <p:txBody>
          <a:bodyPr/>
          <a:lstStyle>
            <a:lvl1pPr eaLnBrk="1" hangingPunct="1">
              <a:defRPr>
                <a:solidFill>
                  <a:srgbClr val="A08366"/>
                </a:solidFill>
              </a:defRPr>
            </a:lvl1pPr>
          </a:lstStyle>
          <a:p>
            <a:endParaRPr lang="fr-FR"/>
          </a:p>
        </p:txBody>
      </p:sp>
      <p:sp>
        <p:nvSpPr>
          <p:cNvPr id="3080" name="Rectangle 8"/>
          <p:cNvSpPr>
            <a:spLocks noGrp="1" noChangeArrowheads="1"/>
          </p:cNvSpPr>
          <p:nvPr>
            <p:ph type="ftr" sz="quarter" idx="3"/>
          </p:nvPr>
        </p:nvSpPr>
        <p:spPr>
          <a:xfrm>
            <a:off x="3400425" y="6100763"/>
            <a:ext cx="2895600" cy="457200"/>
          </a:xfrm>
        </p:spPr>
        <p:txBody>
          <a:bodyPr/>
          <a:lstStyle>
            <a:lvl1pPr eaLnBrk="1" hangingPunct="1">
              <a:defRPr>
                <a:solidFill>
                  <a:srgbClr val="A08366"/>
                </a:solidFill>
              </a:defRPr>
            </a:lvl1pPr>
          </a:lstStyle>
          <a:p>
            <a:endParaRPr lang="fr-FR"/>
          </a:p>
        </p:txBody>
      </p:sp>
      <p:sp>
        <p:nvSpPr>
          <p:cNvPr id="3081" name="Rectangle 9"/>
          <p:cNvSpPr>
            <a:spLocks noGrp="1" noChangeArrowheads="1"/>
          </p:cNvSpPr>
          <p:nvPr>
            <p:ph type="sldNum" sz="quarter" idx="4"/>
          </p:nvPr>
        </p:nvSpPr>
        <p:spPr>
          <a:xfrm>
            <a:off x="6829425" y="6100763"/>
            <a:ext cx="1905000" cy="457200"/>
          </a:xfrm>
        </p:spPr>
        <p:txBody>
          <a:bodyPr/>
          <a:lstStyle>
            <a:lvl1pPr eaLnBrk="1" hangingPunct="1">
              <a:defRPr>
                <a:solidFill>
                  <a:srgbClr val="A08366"/>
                </a:solidFill>
              </a:defRPr>
            </a:lvl1pPr>
          </a:lstStyle>
          <a:p>
            <a:fld id="{8669A6FE-ECD9-40CE-B4B5-95B32A9099E3}" type="slidenum">
              <a:rPr lang="fr-F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D7615CBD-C416-4FFA-9047-0B8E484EE6A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19900" y="457200"/>
            <a:ext cx="1943100" cy="548640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990600" y="457200"/>
            <a:ext cx="5676900" cy="54864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B5FE0178-2260-4096-BA80-7A9EC9FE6B93}"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551F575D-A83C-4078-944E-7C5980211646}"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13AA6831-6149-4EE6-B535-EE245FA179E2}"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9906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9530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2A2363DF-7F9D-4232-AD20-F4C72F26FB13}"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lvl1pPr>
              <a:defRPr/>
            </a:lvl1pPr>
          </a:lstStyle>
          <a:p>
            <a:endParaRPr lang="fr-FR"/>
          </a:p>
        </p:txBody>
      </p:sp>
      <p:sp>
        <p:nvSpPr>
          <p:cNvPr id="8" name="Espace réservé du pied de page 7"/>
          <p:cNvSpPr>
            <a:spLocks noGrp="1"/>
          </p:cNvSpPr>
          <p:nvPr>
            <p:ph type="ftr" sz="quarter" idx="11"/>
          </p:nvPr>
        </p:nvSpPr>
        <p:spPr/>
        <p:txBody>
          <a:bodyPr/>
          <a:lstStyle>
            <a:lvl1pPr>
              <a:defRPr/>
            </a:lvl1pPr>
          </a:lstStyle>
          <a:p>
            <a:endParaRPr lang="fr-FR"/>
          </a:p>
        </p:txBody>
      </p:sp>
      <p:sp>
        <p:nvSpPr>
          <p:cNvPr id="9" name="Espace réservé du numéro de diapositive 8"/>
          <p:cNvSpPr>
            <a:spLocks noGrp="1"/>
          </p:cNvSpPr>
          <p:nvPr>
            <p:ph type="sldNum" sz="quarter" idx="12"/>
          </p:nvPr>
        </p:nvSpPr>
        <p:spPr/>
        <p:txBody>
          <a:bodyPr/>
          <a:lstStyle>
            <a:lvl1pPr>
              <a:defRPr/>
            </a:lvl1pPr>
          </a:lstStyle>
          <a:p>
            <a:fld id="{8D5123FD-E96E-498B-8950-3986938B1CD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lvl1pPr>
              <a:defRPr/>
            </a:lvl1pPr>
          </a:lstStyle>
          <a:p>
            <a:endParaRPr lang="fr-FR"/>
          </a:p>
        </p:txBody>
      </p:sp>
      <p:sp>
        <p:nvSpPr>
          <p:cNvPr id="4" name="Espace réservé du pied de page 3"/>
          <p:cNvSpPr>
            <a:spLocks noGrp="1"/>
          </p:cNvSpPr>
          <p:nvPr>
            <p:ph type="ftr" sz="quarter" idx="11"/>
          </p:nvPr>
        </p:nvSpPr>
        <p:spPr/>
        <p:txBody>
          <a:bodyPr/>
          <a:lstStyle>
            <a:lvl1pPr>
              <a:defRPr/>
            </a:lvl1pPr>
          </a:lstStyle>
          <a:p>
            <a:endParaRPr lang="fr-FR"/>
          </a:p>
        </p:txBody>
      </p:sp>
      <p:sp>
        <p:nvSpPr>
          <p:cNvPr id="5" name="Espace réservé du numéro de diapositive 4"/>
          <p:cNvSpPr>
            <a:spLocks noGrp="1"/>
          </p:cNvSpPr>
          <p:nvPr>
            <p:ph type="sldNum" sz="quarter" idx="12"/>
          </p:nvPr>
        </p:nvSpPr>
        <p:spPr/>
        <p:txBody>
          <a:bodyPr/>
          <a:lstStyle>
            <a:lvl1pPr>
              <a:defRPr/>
            </a:lvl1pPr>
          </a:lstStyle>
          <a:p>
            <a:fld id="{7B38C24E-ED60-4642-8E1B-2DF85F0106E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p>
        </p:txBody>
      </p:sp>
      <p:sp>
        <p:nvSpPr>
          <p:cNvPr id="3" name="Espace réservé du pied de page 2"/>
          <p:cNvSpPr>
            <a:spLocks noGrp="1"/>
          </p:cNvSpPr>
          <p:nvPr>
            <p:ph type="ftr" sz="quarter" idx="11"/>
          </p:nvPr>
        </p:nvSpPr>
        <p:spPr/>
        <p:txBody>
          <a:bodyPr/>
          <a:lstStyle>
            <a:lvl1pPr>
              <a:defRPr/>
            </a:lvl1pPr>
          </a:lstStyle>
          <a:p>
            <a:endParaRPr lang="fr-FR"/>
          </a:p>
        </p:txBody>
      </p:sp>
      <p:sp>
        <p:nvSpPr>
          <p:cNvPr id="4" name="Espace réservé du numéro de diapositive 3"/>
          <p:cNvSpPr>
            <a:spLocks noGrp="1"/>
          </p:cNvSpPr>
          <p:nvPr>
            <p:ph type="sldNum" sz="quarter" idx="12"/>
          </p:nvPr>
        </p:nvSpPr>
        <p:spPr/>
        <p:txBody>
          <a:bodyPr/>
          <a:lstStyle>
            <a:lvl1pPr>
              <a:defRPr/>
            </a:lvl1pPr>
          </a:lstStyle>
          <a:p>
            <a:fld id="{6BB0DB72-A1CC-46A7-8F63-CEE3645F149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0ACF784E-16DE-4989-8820-11942A6C7147}"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9094965F-4587-465A-82A6-BE8E043386C9}"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rgbClr val="8C735A"/>
        </a:solidFill>
        <a:effectLst>
          <a:outerShdw dist="107763" dir="2700000" algn="ctr" rotWithShape="0">
            <a:srgbClr val="000000"/>
          </a:outerShdw>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0"/>
            <a:ext cx="8872538" cy="6858000"/>
            <a:chOff x="0" y="0"/>
            <a:chExt cx="5589" cy="4320"/>
          </a:xfrm>
        </p:grpSpPr>
        <p:sp>
          <p:nvSpPr>
            <p:cNvPr id="2051" name="Rectangle 3"/>
            <p:cNvSpPr>
              <a:spLocks noChangeArrowheads="1"/>
            </p:cNvSpPr>
            <p:nvPr/>
          </p:nvSpPr>
          <p:spPr bwMode="ltGray">
            <a:xfrm>
              <a:off x="336" y="150"/>
              <a:ext cx="5253" cy="4026"/>
            </a:xfrm>
            <a:prstGeom prst="rect">
              <a:avLst/>
            </a:prstGeom>
            <a:solidFill>
              <a:schemeClr val="bg1"/>
            </a:solidFill>
            <a:ln w="9525">
              <a:noFill/>
              <a:miter lim="800000"/>
              <a:headEnd/>
              <a:tailEnd/>
            </a:ln>
          </p:spPr>
          <p:txBody>
            <a:bodyPr wrap="none" anchor="ctr"/>
            <a:lstStyle/>
            <a:p>
              <a:endParaRPr lang="fr-FR"/>
            </a:p>
          </p:txBody>
        </p:sp>
        <p:pic>
          <p:nvPicPr>
            <p:cNvPr id="2052" name="Picture 4" descr="A:\minispir.GIF"/>
            <p:cNvPicPr>
              <a:picLocks noChangeAspect="1" noChangeArrowheads="1"/>
            </p:cNvPicPr>
            <p:nvPr/>
          </p:nvPicPr>
          <p:blipFill>
            <a:blip r:embed="rId13" cstate="print"/>
            <a:srcRect/>
            <a:stretch>
              <a:fillRect/>
            </a:stretch>
          </p:blipFill>
          <p:spPr bwMode="ltGray">
            <a:xfrm>
              <a:off x="0" y="0"/>
              <a:ext cx="670" cy="4320"/>
            </a:xfrm>
            <a:prstGeom prst="rect">
              <a:avLst/>
            </a:prstGeom>
            <a:noFill/>
          </p:spPr>
        </p:pic>
        <p:sp>
          <p:nvSpPr>
            <p:cNvPr id="2053" name="Line 5"/>
            <p:cNvSpPr>
              <a:spLocks noChangeShapeType="1"/>
            </p:cNvSpPr>
            <p:nvPr/>
          </p:nvSpPr>
          <p:spPr bwMode="ltGray">
            <a:xfrm>
              <a:off x="640" y="1008"/>
              <a:ext cx="4880" cy="0"/>
            </a:xfrm>
            <a:prstGeom prst="line">
              <a:avLst/>
            </a:prstGeom>
            <a:noFill/>
            <a:ln w="3175">
              <a:solidFill>
                <a:schemeClr val="bg2"/>
              </a:solidFill>
              <a:round/>
              <a:headEnd/>
              <a:tailEnd/>
            </a:ln>
          </p:spPr>
          <p:txBody>
            <a:bodyPr wrap="none" anchor="ctr"/>
            <a:lstStyle/>
            <a:p>
              <a:endParaRPr lang="fr-FR"/>
            </a:p>
          </p:txBody>
        </p:sp>
      </p:grpSp>
      <p:sp>
        <p:nvSpPr>
          <p:cNvPr id="2054" name="Rectangle 6"/>
          <p:cNvSpPr>
            <a:spLocks noGrp="1" noChangeArrowheads="1"/>
          </p:cNvSpPr>
          <p:nvPr>
            <p:ph type="title"/>
          </p:nvPr>
        </p:nvSpPr>
        <p:spPr bwMode="auto">
          <a:xfrm>
            <a:off x="990600" y="4572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FR" smtClean="0"/>
              <a:t>Cliquez pour modifier le style du titre du masque</a:t>
            </a:r>
          </a:p>
        </p:txBody>
      </p:sp>
      <p:sp>
        <p:nvSpPr>
          <p:cNvPr id="2055" name="Rectangle 7"/>
          <p:cNvSpPr>
            <a:spLocks noGrp="1" noChangeArrowheads="1"/>
          </p:cNvSpPr>
          <p:nvPr>
            <p:ph type="body" idx="1"/>
          </p:nvPr>
        </p:nvSpPr>
        <p:spPr bwMode="auto">
          <a:xfrm>
            <a:off x="990600" y="18288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2056" name="Rectangle 8"/>
          <p:cNvSpPr>
            <a:spLocks noGrp="1" noChangeArrowheads="1"/>
          </p:cNvSpPr>
          <p:nvPr>
            <p:ph type="dt" sz="half" idx="2"/>
          </p:nvPr>
        </p:nvSpPr>
        <p:spPr bwMode="auto">
          <a:xfrm>
            <a:off x="990600" y="6096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spcBef>
                <a:spcPct val="50000"/>
              </a:spcBef>
              <a:defRPr sz="1400">
                <a:solidFill>
                  <a:schemeClr val="bg2"/>
                </a:solidFill>
              </a:defRPr>
            </a:lvl1pPr>
          </a:lstStyle>
          <a:p>
            <a:endParaRPr lang="fr-FR"/>
          </a:p>
        </p:txBody>
      </p:sp>
      <p:sp>
        <p:nvSpPr>
          <p:cNvPr id="2057" name="Rectangle 9"/>
          <p:cNvSpPr>
            <a:spLocks noGrp="1" noChangeArrowheads="1"/>
          </p:cNvSpPr>
          <p:nvPr>
            <p:ph type="ftr" sz="quarter" idx="3"/>
          </p:nvPr>
        </p:nvSpPr>
        <p:spPr bwMode="auto">
          <a:xfrm>
            <a:off x="3429000" y="60960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spcBef>
                <a:spcPct val="50000"/>
              </a:spcBef>
              <a:defRPr sz="1400">
                <a:solidFill>
                  <a:schemeClr val="bg2"/>
                </a:solidFill>
              </a:defRPr>
            </a:lvl1pPr>
          </a:lstStyle>
          <a:p>
            <a:endParaRPr lang="fr-FR"/>
          </a:p>
        </p:txBody>
      </p:sp>
      <p:sp>
        <p:nvSpPr>
          <p:cNvPr id="2058" name="Rectangle 10"/>
          <p:cNvSpPr>
            <a:spLocks noGrp="1" noChangeArrowheads="1"/>
          </p:cNvSpPr>
          <p:nvPr>
            <p:ph type="sldNum" sz="quarter" idx="4"/>
          </p:nvPr>
        </p:nvSpPr>
        <p:spPr bwMode="auto">
          <a:xfrm>
            <a:off x="6858000" y="6096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spcBef>
                <a:spcPct val="50000"/>
              </a:spcBef>
              <a:defRPr sz="1400">
                <a:solidFill>
                  <a:schemeClr val="bg2"/>
                </a:solidFill>
              </a:defRPr>
            </a:lvl1pPr>
          </a:lstStyle>
          <a:p>
            <a:fld id="{90A697F9-3A7F-4E2F-95C7-EE3F3C42912B}"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eaLnBrk="1" fontAlgn="base" hangingPunct="1">
        <a:spcBef>
          <a:spcPct val="0"/>
        </a:spcBef>
        <a:spcAft>
          <a:spcPct val="0"/>
        </a:spcAft>
        <a:defRPr kumimoji="1" sz="4400">
          <a:solidFill>
            <a:schemeClr val="tx2"/>
          </a:solidFill>
          <a:latin typeface="+mj-lt"/>
          <a:ea typeface="+mj-ea"/>
          <a:cs typeface="+mj-cs"/>
        </a:defRPr>
      </a:lvl1pPr>
      <a:lvl2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2pPr>
      <a:lvl3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3pPr>
      <a:lvl4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4pPr>
      <a:lvl5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5pPr>
      <a:lvl6pPr marL="4572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6pPr>
      <a:lvl7pPr marL="9144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7pPr>
      <a:lvl8pPr marL="13716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8pPr>
      <a:lvl9pPr marL="18288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9pPr>
    </p:titleStyle>
    <p:bodyStyle>
      <a:lvl1pPr marL="342900" indent="-342900" algn="l" rtl="0" eaLnBrk="1" fontAlgn="base" hangingPunct="1">
        <a:spcBef>
          <a:spcPct val="20000"/>
        </a:spcBef>
        <a:spcAft>
          <a:spcPct val="0"/>
        </a:spcAft>
        <a:buClr>
          <a:schemeClr val="accent1"/>
        </a:buClr>
        <a:buSzPct val="90000"/>
        <a:buFont typeface="Monotype Sorts" pitchFamily="2" charset="2"/>
        <a:buChar char="4"/>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Char char="–"/>
        <a:defRPr kumimoji="1" sz="2800">
          <a:solidFill>
            <a:schemeClr val="tx1"/>
          </a:solidFill>
          <a:latin typeface="+mn-lt"/>
          <a:cs typeface="+mn-cs"/>
        </a:defRPr>
      </a:lvl2pPr>
      <a:lvl3pPr marL="1143000" indent="-228600" algn="l" rtl="0" eaLnBrk="1" fontAlgn="base" hangingPunct="1">
        <a:spcBef>
          <a:spcPct val="20000"/>
        </a:spcBef>
        <a:spcAft>
          <a:spcPct val="0"/>
        </a:spcAft>
        <a:buClr>
          <a:schemeClr val="accent1"/>
        </a:buClr>
        <a:buChar char="•"/>
        <a:defRPr kumimoji="1" sz="2400">
          <a:solidFill>
            <a:schemeClr val="tx1"/>
          </a:solidFill>
          <a:latin typeface="+mn-lt"/>
          <a:cs typeface="+mn-cs"/>
        </a:defRPr>
      </a:lvl3pPr>
      <a:lvl4pPr marL="16002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4pPr>
      <a:lvl5pPr marL="20574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5pPr>
      <a:lvl6pPr marL="25146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6pPr>
      <a:lvl7pPr marL="29718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7pPr>
      <a:lvl8pPr marL="34290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8pPr>
      <a:lvl9pPr marL="38862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package" Target="../embeddings/Feuille_Microsoft_Office_Excel1.xlsx"/><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package" Target="../embeddings/Feuille_Microsoft_Office_Excel2.xlsx"/></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71600" y="404664"/>
            <a:ext cx="7772400" cy="1800200"/>
          </a:xfrm>
        </p:spPr>
        <p:txBody>
          <a:bodyPr/>
          <a:lstStyle/>
          <a:p>
            <a:pPr algn="r"/>
            <a:r>
              <a:rPr lang="fr-FR" sz="2400" dirty="0" smtClean="0">
                <a:latin typeface="Arial" pitchFamily="34" charset="0"/>
                <a:cs typeface="Arial" pitchFamily="34" charset="0"/>
              </a:rPr>
              <a:t/>
            </a:r>
            <a:br>
              <a:rPr lang="fr-FR" sz="2400" dirty="0" smtClean="0">
                <a:latin typeface="Arial" pitchFamily="34" charset="0"/>
                <a:cs typeface="Arial" pitchFamily="34" charset="0"/>
              </a:rPr>
            </a:br>
            <a:r>
              <a:rPr lang="fr-FR" dirty="0" smtClean="0"/>
              <a:t/>
            </a:r>
            <a:br>
              <a:rPr lang="fr-FR" dirty="0" smtClean="0"/>
            </a:br>
            <a:endParaRPr lang="fr-FR" dirty="0"/>
          </a:p>
        </p:txBody>
      </p:sp>
      <p:sp>
        <p:nvSpPr>
          <p:cNvPr id="4" name="Espace réservé du numéro de diapositive 3"/>
          <p:cNvSpPr>
            <a:spLocks noGrp="1"/>
          </p:cNvSpPr>
          <p:nvPr>
            <p:ph type="sldNum" sz="quarter" idx="4"/>
          </p:nvPr>
        </p:nvSpPr>
        <p:spPr/>
        <p:txBody>
          <a:bodyPr/>
          <a:lstStyle/>
          <a:p>
            <a:fld id="{8669A6FE-ECD9-40CE-B4B5-95B32A9099E3}" type="slidenum">
              <a:rPr lang="fr-FR" smtClean="0"/>
              <a:pPr/>
              <a:t>1</a:t>
            </a:fld>
            <a:endParaRPr lang="fr-FR"/>
          </a:p>
        </p:txBody>
      </p:sp>
      <p:graphicFrame>
        <p:nvGraphicFramePr>
          <p:cNvPr id="8" name="Objet 7"/>
          <p:cNvGraphicFramePr>
            <a:graphicFrameLocks noChangeAspect="1"/>
          </p:cNvGraphicFramePr>
          <p:nvPr/>
        </p:nvGraphicFramePr>
        <p:xfrm>
          <a:off x="1692275" y="1557338"/>
          <a:ext cx="2943225" cy="4463950"/>
        </p:xfrm>
        <a:graphic>
          <a:graphicData uri="http://schemas.openxmlformats.org/presentationml/2006/ole">
            <p:oleObj spid="_x0000_s1026" name="Feuille de calcul" r:id="rId3" imgW="2752650" imgH="2628900" progId="Excel.Sheet.12">
              <p:embed/>
            </p:oleObj>
          </a:graphicData>
        </a:graphic>
      </p:graphicFrame>
      <p:graphicFrame>
        <p:nvGraphicFramePr>
          <p:cNvPr id="1027" name="Object 3"/>
          <p:cNvGraphicFramePr>
            <a:graphicFrameLocks noChangeAspect="1"/>
          </p:cNvGraphicFramePr>
          <p:nvPr/>
        </p:nvGraphicFramePr>
        <p:xfrm>
          <a:off x="5004048" y="1556792"/>
          <a:ext cx="2943225" cy="4464149"/>
        </p:xfrm>
        <a:graphic>
          <a:graphicData uri="http://schemas.openxmlformats.org/presentationml/2006/ole">
            <p:oleObj spid="_x0000_s1027" name="Feuille de calcul" r:id="rId4" imgW="2752650" imgH="2628900" progId="Excel.Sheet.12">
              <p:embed/>
            </p:oleObj>
          </a:graphicData>
        </a:graphic>
      </p:graphicFrame>
      <p:pic>
        <p:nvPicPr>
          <p:cNvPr id="11" name="Picture 4" descr="logo jardins du giessen 081210"/>
          <p:cNvPicPr>
            <a:picLocks noChangeAspect="1" noChangeArrowheads="1"/>
          </p:cNvPicPr>
          <p:nvPr/>
        </p:nvPicPr>
        <p:blipFill>
          <a:blip r:embed="rId5" cstate="print"/>
          <a:srcRect/>
          <a:stretch>
            <a:fillRect/>
          </a:stretch>
        </p:blipFill>
        <p:spPr bwMode="auto">
          <a:xfrm>
            <a:off x="1115616" y="332656"/>
            <a:ext cx="2245617" cy="1152000"/>
          </a:xfrm>
          <a:prstGeom prst="rect">
            <a:avLst/>
          </a:prstGeom>
          <a:noFill/>
          <a:ln w="9525">
            <a:noFill/>
            <a:miter lim="800000"/>
            <a:headEnd/>
            <a:tailEnd/>
          </a:ln>
        </p:spPr>
      </p:pic>
      <p:sp>
        <p:nvSpPr>
          <p:cNvPr id="13" name="Rectangle 12"/>
          <p:cNvSpPr/>
          <p:nvPr/>
        </p:nvSpPr>
        <p:spPr>
          <a:xfrm>
            <a:off x="6444208" y="620688"/>
            <a:ext cx="2016224" cy="461665"/>
          </a:xfrm>
          <a:prstGeom prst="rect">
            <a:avLst/>
          </a:prstGeom>
        </p:spPr>
        <p:txBody>
          <a:bodyPr wrap="square">
            <a:spAutoFit/>
          </a:bodyPr>
          <a:lstStyle/>
          <a:p>
            <a:pPr algn="r"/>
            <a:r>
              <a:rPr lang="fr-FR" dirty="0" smtClean="0"/>
              <a:t>T</a:t>
            </a:r>
            <a:r>
              <a:rPr lang="fr-FR" dirty="0" smtClean="0"/>
              <a:t>ÉTRAGONE</a:t>
            </a:r>
            <a:endParaRPr lang="fr-FR" dirty="0"/>
          </a:p>
        </p:txBody>
      </p:sp>
      <p:pic>
        <p:nvPicPr>
          <p:cNvPr id="10" name="Image 9" descr="tétrajpg.jpg"/>
          <p:cNvPicPr>
            <a:picLocks noChangeAspect="1"/>
          </p:cNvPicPr>
          <p:nvPr/>
        </p:nvPicPr>
        <p:blipFill>
          <a:blip r:embed="rId6" cstate="print"/>
          <a:stretch>
            <a:fillRect/>
          </a:stretch>
        </p:blipFill>
        <p:spPr>
          <a:xfrm>
            <a:off x="4211960" y="332656"/>
            <a:ext cx="1188000" cy="11880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TÉTRAGONE</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2</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TARTE À LA TÉTRAGONE</a:t>
            </a:r>
            <a:endParaRPr lang="fr-FR" sz="800" dirty="0" smtClean="0">
              <a:latin typeface="Arial" pitchFamily="34" charset="0"/>
              <a:cs typeface="Arial" pitchFamily="34" charset="0"/>
            </a:endParaRPr>
          </a:p>
          <a:p>
            <a:pPr>
              <a:buNone/>
            </a:pPr>
            <a:r>
              <a:rPr lang="fr-FR" sz="800" b="1" i="1" dirty="0" smtClean="0">
                <a:latin typeface="Arial" pitchFamily="34" charset="0"/>
                <a:cs typeface="Arial" pitchFamily="34" charset="0"/>
              </a:rPr>
              <a:t>	</a:t>
            </a:r>
            <a:r>
              <a:rPr lang="fr-FR" sz="800" dirty="0" smtClean="0">
                <a:latin typeface="Arial" pitchFamily="34" charset="0"/>
                <a:cs typeface="Arial" pitchFamily="34" charset="0"/>
              </a:rPr>
              <a:t>Ingrédients :		-  </a:t>
            </a:r>
            <a:r>
              <a:rPr lang="fr-FR" sz="800" i="1" dirty="0" smtClean="0">
                <a:latin typeface="Arial" pitchFamily="34" charset="0"/>
                <a:cs typeface="Arial" pitchFamily="34" charset="0"/>
              </a:rPr>
              <a:t>250 </a:t>
            </a:r>
            <a:r>
              <a:rPr lang="fr-FR" sz="800" i="1" dirty="0" smtClean="0">
                <a:latin typeface="Arial" pitchFamily="34" charset="0"/>
                <a:cs typeface="Arial" pitchFamily="34" charset="0"/>
              </a:rPr>
              <a:t>g de pâte brisée</a:t>
            </a:r>
            <a:endParaRPr lang="fr-FR" sz="800" dirty="0" smtClean="0">
              <a:latin typeface="Arial" pitchFamily="34" charset="0"/>
              <a:cs typeface="Arial" pitchFamily="34" charset="0"/>
            </a:endParaRPr>
          </a:p>
          <a:p>
            <a:pPr>
              <a:buNone/>
            </a:pPr>
            <a:r>
              <a:rPr lang="fr-FR" sz="800" i="1" dirty="0" smtClean="0">
                <a:latin typeface="Arial" pitchFamily="34" charset="0"/>
                <a:cs typeface="Arial" pitchFamily="34" charset="0"/>
              </a:rPr>
              <a:t>			- 300 </a:t>
            </a:r>
            <a:r>
              <a:rPr lang="fr-FR" sz="800" i="1" dirty="0" smtClean="0">
                <a:latin typeface="Arial" pitchFamily="34" charset="0"/>
                <a:cs typeface="Arial" pitchFamily="34" charset="0"/>
              </a:rPr>
              <a:t>g de feuilles de tétragone</a:t>
            </a:r>
            <a:endParaRPr lang="fr-FR" sz="800" dirty="0" smtClean="0">
              <a:latin typeface="Arial" pitchFamily="34" charset="0"/>
              <a:cs typeface="Arial" pitchFamily="34" charset="0"/>
            </a:endParaRPr>
          </a:p>
          <a:p>
            <a:pPr>
              <a:buNone/>
            </a:pPr>
            <a:r>
              <a:rPr lang="fr-FR" sz="800" i="1" dirty="0" smtClean="0">
                <a:latin typeface="Arial" pitchFamily="34" charset="0"/>
                <a:cs typeface="Arial" pitchFamily="34" charset="0"/>
              </a:rPr>
              <a:t>			- 1 </a:t>
            </a:r>
            <a:r>
              <a:rPr lang="fr-FR" sz="800" i="1" dirty="0" smtClean="0">
                <a:latin typeface="Arial" pitchFamily="34" charset="0"/>
                <a:cs typeface="Arial" pitchFamily="34" charset="0"/>
              </a:rPr>
              <a:t>gros oignon</a:t>
            </a:r>
            <a:endParaRPr lang="fr-FR" sz="800" dirty="0" smtClean="0">
              <a:latin typeface="Arial" pitchFamily="34" charset="0"/>
              <a:cs typeface="Arial" pitchFamily="34" charset="0"/>
            </a:endParaRPr>
          </a:p>
          <a:p>
            <a:pPr>
              <a:buNone/>
            </a:pPr>
            <a:r>
              <a:rPr lang="fr-FR" sz="800" i="1" dirty="0" smtClean="0">
                <a:latin typeface="Arial" pitchFamily="34" charset="0"/>
                <a:cs typeface="Arial" pitchFamily="34" charset="0"/>
              </a:rPr>
              <a:t>			- 4 </a:t>
            </a:r>
            <a:r>
              <a:rPr lang="fr-FR" sz="800" i="1" dirty="0" smtClean="0">
                <a:latin typeface="Arial" pitchFamily="34" charset="0"/>
                <a:cs typeface="Arial" pitchFamily="34" charset="0"/>
              </a:rPr>
              <a:t>œufs</a:t>
            </a:r>
            <a:endParaRPr lang="fr-FR" sz="800" dirty="0" smtClean="0">
              <a:latin typeface="Arial" pitchFamily="34" charset="0"/>
              <a:cs typeface="Arial" pitchFamily="34" charset="0"/>
            </a:endParaRPr>
          </a:p>
          <a:p>
            <a:pPr>
              <a:buNone/>
            </a:pPr>
            <a:r>
              <a:rPr lang="fr-FR" sz="800" i="1" dirty="0" smtClean="0">
                <a:latin typeface="Arial" pitchFamily="34" charset="0"/>
                <a:cs typeface="Arial" pitchFamily="34" charset="0"/>
              </a:rPr>
              <a:t>			- 4 </a:t>
            </a:r>
            <a:r>
              <a:rPr lang="fr-FR" sz="800" i="1" dirty="0" smtClean="0">
                <a:latin typeface="Arial" pitchFamily="34" charset="0"/>
                <a:cs typeface="Arial" pitchFamily="34" charset="0"/>
              </a:rPr>
              <a:t>verres de lait</a:t>
            </a:r>
            <a:endParaRPr lang="fr-FR" sz="800" dirty="0" smtClean="0">
              <a:latin typeface="Arial" pitchFamily="34" charset="0"/>
              <a:cs typeface="Arial" pitchFamily="34" charset="0"/>
            </a:endParaRPr>
          </a:p>
          <a:p>
            <a:pPr>
              <a:buNone/>
            </a:pPr>
            <a:r>
              <a:rPr lang="fr-FR" sz="800" i="1" dirty="0" smtClean="0">
                <a:latin typeface="Arial" pitchFamily="34" charset="0"/>
                <a:cs typeface="Arial" pitchFamily="34" charset="0"/>
              </a:rPr>
              <a:t>			- Sel</a:t>
            </a:r>
            <a:r>
              <a:rPr lang="fr-FR" sz="800" i="1" dirty="0" smtClean="0">
                <a:latin typeface="Arial" pitchFamily="34" charset="0"/>
                <a:cs typeface="Arial" pitchFamily="34" charset="0"/>
              </a:rPr>
              <a:t>, </a:t>
            </a:r>
            <a:r>
              <a:rPr lang="fr-FR" sz="800" i="1" dirty="0" smtClean="0">
                <a:latin typeface="Arial" pitchFamily="34" charset="0"/>
                <a:cs typeface="Arial" pitchFamily="34" charset="0"/>
              </a:rPr>
              <a:t>poivre</a:t>
            </a:r>
          </a:p>
          <a:p>
            <a:pPr>
              <a:buNone/>
            </a:pP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Hachez </a:t>
            </a:r>
            <a:r>
              <a:rPr lang="fr-FR" sz="800" dirty="0" smtClean="0">
                <a:latin typeface="Arial" pitchFamily="34" charset="0"/>
                <a:cs typeface="Arial" pitchFamily="34" charset="0"/>
              </a:rPr>
              <a:t>les feuilles de tétragone avec l’oignon.</a:t>
            </a:r>
            <a:br>
              <a:rPr lang="fr-FR" sz="800" dirty="0" smtClean="0">
                <a:latin typeface="Arial" pitchFamily="34" charset="0"/>
                <a:cs typeface="Arial" pitchFamily="34" charset="0"/>
              </a:rPr>
            </a:br>
            <a:r>
              <a:rPr lang="fr-FR" sz="800" dirty="0" smtClean="0">
                <a:latin typeface="Arial" pitchFamily="34" charset="0"/>
                <a:cs typeface="Arial" pitchFamily="34" charset="0"/>
              </a:rPr>
              <a:t>Battez dans un saladier les œufs et le lait. Salez et poivrez le mélange et y incorporer la tétragone et les oignons.</a:t>
            </a:r>
            <a:br>
              <a:rPr lang="fr-FR" sz="800" dirty="0" smtClean="0">
                <a:latin typeface="Arial" pitchFamily="34" charset="0"/>
                <a:cs typeface="Arial" pitchFamily="34" charset="0"/>
              </a:rPr>
            </a:br>
            <a:r>
              <a:rPr lang="fr-FR" sz="800" dirty="0" smtClean="0">
                <a:latin typeface="Arial" pitchFamily="34" charset="0"/>
                <a:cs typeface="Arial" pitchFamily="34" charset="0"/>
              </a:rPr>
              <a:t>Etalez la pâte et disposez-la dans un plat à tarte. Garnissez avec la préparation.</a:t>
            </a:r>
          </a:p>
          <a:p>
            <a:pPr>
              <a:buNone/>
            </a:pPr>
            <a:r>
              <a:rPr lang="fr-FR" sz="800" dirty="0" smtClean="0">
                <a:latin typeface="Arial" pitchFamily="34" charset="0"/>
                <a:cs typeface="Arial" pitchFamily="34" charset="0"/>
              </a:rPr>
              <a:t>	Faites </a:t>
            </a:r>
            <a:r>
              <a:rPr lang="fr-FR" sz="800" dirty="0" smtClean="0">
                <a:latin typeface="Arial" pitchFamily="34" charset="0"/>
                <a:cs typeface="Arial" pitchFamily="34" charset="0"/>
              </a:rPr>
              <a:t>cuire à four moyen environ ½ heure</a:t>
            </a:r>
            <a:r>
              <a:rPr lang="fr-FR" sz="800" dirty="0" smtClean="0">
                <a:latin typeface="Arial" pitchFamily="34" charset="0"/>
                <a:cs typeface="Arial" pitchFamily="34" charset="0"/>
              </a:rPr>
              <a:t>.</a:t>
            </a:r>
          </a:p>
          <a:p>
            <a:endParaRPr lang="fr-FR" sz="800" b="1" dirty="0" smtClean="0">
              <a:latin typeface="Arial" pitchFamily="34" charset="0"/>
              <a:cs typeface="Arial" pitchFamily="34" charset="0"/>
            </a:endParaRPr>
          </a:p>
          <a:p>
            <a:endParaRPr lang="fr-FR" sz="800" dirty="0" smtClean="0">
              <a:latin typeface="Arial" pitchFamily="34" charset="0"/>
              <a:cs typeface="Arial" pitchFamily="34" charset="0"/>
            </a:endParaRP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LASAGNES TÉTRAGONE ET RICOTTA</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Préparation </a:t>
            </a:r>
            <a:r>
              <a:rPr lang="fr-FR" sz="800" dirty="0" smtClean="0">
                <a:latin typeface="Arial" pitchFamily="34" charset="0"/>
                <a:cs typeface="Arial" pitchFamily="34" charset="0"/>
              </a:rPr>
              <a:t>: 20 </a:t>
            </a:r>
            <a:r>
              <a:rPr lang="fr-FR" sz="800" dirty="0" smtClean="0">
                <a:latin typeface="Arial" pitchFamily="34" charset="0"/>
                <a:cs typeface="Arial" pitchFamily="34" charset="0"/>
              </a:rPr>
              <a:t>mn		Cuisson </a:t>
            </a:r>
            <a:r>
              <a:rPr lang="fr-FR" sz="800" dirty="0" smtClean="0">
                <a:latin typeface="Arial" pitchFamily="34" charset="0"/>
                <a:cs typeface="Arial" pitchFamily="34" charset="0"/>
              </a:rPr>
              <a:t>: 20 mn </a:t>
            </a:r>
            <a:br>
              <a:rPr lang="fr-FR" sz="800" dirty="0" smtClean="0">
                <a:latin typeface="Arial" pitchFamily="34" charset="0"/>
                <a:cs typeface="Arial" pitchFamily="34" charset="0"/>
              </a:rPr>
            </a:br>
            <a:r>
              <a:rPr lang="fr-FR" sz="800" dirty="0" smtClean="0">
                <a:latin typeface="Arial" pitchFamily="34" charset="0"/>
                <a:cs typeface="Arial" pitchFamily="34" charset="0"/>
              </a:rPr>
              <a:t>Ingrédients : </a:t>
            </a:r>
            <a:r>
              <a:rPr lang="fr-FR" sz="800" dirty="0" smtClean="0">
                <a:latin typeface="Arial" pitchFamily="34" charset="0"/>
                <a:cs typeface="Arial" pitchFamily="34" charset="0"/>
              </a:rPr>
              <a:t>	- </a:t>
            </a:r>
            <a:r>
              <a:rPr lang="fr-FR" sz="800" dirty="0" smtClean="0">
                <a:latin typeface="Arial" pitchFamily="34" charset="0"/>
                <a:cs typeface="Arial" pitchFamily="34" charset="0"/>
              </a:rPr>
              <a:t>1 boîte de lasagnes </a:t>
            </a:r>
          </a:p>
          <a:p>
            <a:pPr>
              <a:buNone/>
            </a:pPr>
            <a:r>
              <a:rPr lang="fr-FR" sz="800" dirty="0" smtClean="0">
                <a:latin typeface="Arial" pitchFamily="34" charset="0"/>
                <a:cs typeface="Arial" pitchFamily="34" charset="0"/>
              </a:rPr>
              <a:t>			- </a:t>
            </a:r>
            <a:r>
              <a:rPr lang="fr-FR" sz="800" dirty="0" smtClean="0">
                <a:latin typeface="Arial" pitchFamily="34" charset="0"/>
                <a:cs typeface="Arial" pitchFamily="34" charset="0"/>
              </a:rPr>
              <a:t>200 g de gruyère râpé</a:t>
            </a:r>
            <a:br>
              <a:rPr lang="fr-FR" sz="800" dirty="0" smtClean="0">
                <a:latin typeface="Arial" pitchFamily="34" charset="0"/>
                <a:cs typeface="Arial" pitchFamily="34" charset="0"/>
              </a:rPr>
            </a:br>
            <a:r>
              <a:rPr lang="fr-FR" sz="800" dirty="0" smtClean="0">
                <a:latin typeface="Arial" pitchFamily="34" charset="0"/>
                <a:cs typeface="Arial" pitchFamily="34" charset="0"/>
              </a:rPr>
              <a:t>		- </a:t>
            </a:r>
            <a:r>
              <a:rPr lang="fr-FR" sz="800" dirty="0" smtClean="0">
                <a:latin typeface="Arial" pitchFamily="34" charset="0"/>
                <a:cs typeface="Arial" pitchFamily="34" charset="0"/>
              </a:rPr>
              <a:t>420 g de tétragone cuite </a:t>
            </a:r>
            <a:br>
              <a:rPr lang="fr-FR" sz="800" dirty="0" smtClean="0">
                <a:latin typeface="Arial" pitchFamily="34" charset="0"/>
                <a:cs typeface="Arial" pitchFamily="34" charset="0"/>
              </a:rPr>
            </a:br>
            <a:r>
              <a:rPr lang="fr-FR" sz="800" dirty="0" smtClean="0">
                <a:latin typeface="Arial" pitchFamily="34" charset="0"/>
                <a:cs typeface="Arial" pitchFamily="34" charset="0"/>
              </a:rPr>
              <a:t>		- </a:t>
            </a:r>
            <a:r>
              <a:rPr lang="fr-FR" sz="800" dirty="0" smtClean="0">
                <a:latin typeface="Arial" pitchFamily="34" charset="0"/>
                <a:cs typeface="Arial" pitchFamily="34" charset="0"/>
              </a:rPr>
              <a:t>250 g de ricotta </a:t>
            </a:r>
            <a:br>
              <a:rPr lang="fr-FR" sz="800" dirty="0" smtClean="0">
                <a:latin typeface="Arial" pitchFamily="34" charset="0"/>
                <a:cs typeface="Arial" pitchFamily="34" charset="0"/>
              </a:rPr>
            </a:br>
            <a:r>
              <a:rPr lang="fr-FR" sz="800" dirty="0" smtClean="0">
                <a:latin typeface="Arial" pitchFamily="34" charset="0"/>
                <a:cs typeface="Arial" pitchFamily="34" charset="0"/>
              </a:rPr>
              <a:t>		- </a:t>
            </a:r>
            <a:r>
              <a:rPr lang="fr-FR" sz="800" dirty="0" smtClean="0">
                <a:latin typeface="Arial" pitchFamily="34" charset="0"/>
                <a:cs typeface="Arial" pitchFamily="34" charset="0"/>
              </a:rPr>
              <a:t>sel, poivre, muscade</a:t>
            </a:r>
            <a:br>
              <a:rPr lang="fr-FR" sz="800" dirty="0" smtClean="0">
                <a:latin typeface="Arial" pitchFamily="34" charset="0"/>
                <a:cs typeface="Arial" pitchFamily="34" charset="0"/>
              </a:rPr>
            </a:br>
            <a:r>
              <a:rPr lang="fr-FR" sz="800" u="sng" dirty="0" smtClean="0">
                <a:latin typeface="Arial" pitchFamily="34" charset="0"/>
                <a:cs typeface="Arial" pitchFamily="34" charset="0"/>
              </a:rPr>
              <a:t>Pour la béchamel </a:t>
            </a:r>
            <a:r>
              <a:rPr lang="fr-FR" sz="800" dirty="0" smtClean="0">
                <a:latin typeface="Arial" pitchFamily="34" charset="0"/>
                <a:cs typeface="Arial" pitchFamily="34" charset="0"/>
              </a:rPr>
              <a:t>: </a:t>
            </a:r>
            <a:r>
              <a:rPr lang="fr-FR" sz="800" dirty="0" smtClean="0">
                <a:latin typeface="Arial" pitchFamily="34" charset="0"/>
                <a:cs typeface="Arial" pitchFamily="34" charset="0"/>
              </a:rPr>
              <a:t>	- </a:t>
            </a:r>
            <a:r>
              <a:rPr lang="fr-FR" sz="800" dirty="0" smtClean="0">
                <a:latin typeface="Arial" pitchFamily="34" charset="0"/>
                <a:cs typeface="Arial" pitchFamily="34" charset="0"/>
              </a:rPr>
              <a:t>50 g de beurre </a:t>
            </a:r>
            <a:br>
              <a:rPr lang="fr-FR" sz="800" dirty="0" smtClean="0">
                <a:latin typeface="Arial" pitchFamily="34" charset="0"/>
                <a:cs typeface="Arial" pitchFamily="34" charset="0"/>
              </a:rPr>
            </a:br>
            <a:r>
              <a:rPr lang="fr-FR" sz="800" dirty="0" smtClean="0">
                <a:latin typeface="Arial" pitchFamily="34" charset="0"/>
                <a:cs typeface="Arial" pitchFamily="34" charset="0"/>
              </a:rPr>
              <a:t>		- </a:t>
            </a:r>
            <a:r>
              <a:rPr lang="fr-FR" sz="800" dirty="0" smtClean="0">
                <a:latin typeface="Arial" pitchFamily="34" charset="0"/>
                <a:cs typeface="Arial" pitchFamily="34" charset="0"/>
              </a:rPr>
              <a:t>1/2 litre de lait </a:t>
            </a:r>
            <a:br>
              <a:rPr lang="fr-FR" sz="800" dirty="0" smtClean="0">
                <a:latin typeface="Arial" pitchFamily="34" charset="0"/>
                <a:cs typeface="Arial" pitchFamily="34" charset="0"/>
              </a:rPr>
            </a:br>
            <a:r>
              <a:rPr lang="fr-FR" sz="800" dirty="0" smtClean="0">
                <a:latin typeface="Arial" pitchFamily="34" charset="0"/>
                <a:cs typeface="Arial" pitchFamily="34" charset="0"/>
              </a:rPr>
              <a:t>		- </a:t>
            </a:r>
            <a:r>
              <a:rPr lang="fr-FR" sz="800" dirty="0" smtClean="0">
                <a:latin typeface="Arial" pitchFamily="34" charset="0"/>
                <a:cs typeface="Arial" pitchFamily="34" charset="0"/>
              </a:rPr>
              <a:t>2 cuillères à soupe de farine </a:t>
            </a:r>
          </a:p>
          <a:p>
            <a:pPr>
              <a:buNone/>
            </a:pP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Préparer une béchamel bien lisse, assez épaisse. Saler, bien poivrer et mettre de la muscade.</a:t>
            </a:r>
          </a:p>
          <a:p>
            <a:pPr>
              <a:buNone/>
            </a:pPr>
            <a:r>
              <a:rPr lang="fr-FR" sz="800" dirty="0" smtClean="0">
                <a:latin typeface="Arial" pitchFamily="34" charset="0"/>
                <a:cs typeface="Arial" pitchFamily="34" charset="0"/>
              </a:rPr>
              <a:t>	Cuire </a:t>
            </a:r>
            <a:r>
              <a:rPr lang="fr-FR" sz="800" dirty="0" smtClean="0">
                <a:latin typeface="Arial" pitchFamily="34" charset="0"/>
                <a:cs typeface="Arial" pitchFamily="34" charset="0"/>
              </a:rPr>
              <a:t>les tétragones dans un peu d’eau. Bien les égoutter. Les ciseler. Salé, poivré et ajouter la ricotta.</a:t>
            </a:r>
            <a:br>
              <a:rPr lang="fr-FR" sz="800" dirty="0" smtClean="0">
                <a:latin typeface="Arial" pitchFamily="34" charset="0"/>
                <a:cs typeface="Arial" pitchFamily="34" charset="0"/>
              </a:rPr>
            </a:b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Beurrer un petit plat à gratin, couvrir d'une couche de lasagne, une couche de tétragone, une couche de béchamel et du gruyère râpé.</a:t>
            </a:r>
            <a:br>
              <a:rPr lang="fr-FR" sz="800" dirty="0" smtClean="0">
                <a:latin typeface="Arial" pitchFamily="34" charset="0"/>
                <a:cs typeface="Arial" pitchFamily="34" charset="0"/>
              </a:rPr>
            </a:br>
            <a:r>
              <a:rPr lang="fr-FR" sz="800" dirty="0" smtClean="0">
                <a:latin typeface="Arial" pitchFamily="34" charset="0"/>
                <a:cs typeface="Arial" pitchFamily="34" charset="0"/>
              </a:rPr>
              <a:t>Puis à nouveau lasagnes, tétragone, béchamel, et gruyère.</a:t>
            </a:r>
            <a:br>
              <a:rPr lang="fr-FR" sz="800" dirty="0" smtClean="0">
                <a:latin typeface="Arial" pitchFamily="34" charset="0"/>
                <a:cs typeface="Arial" pitchFamily="34" charset="0"/>
              </a:rPr>
            </a:br>
            <a:r>
              <a:rPr lang="fr-FR" sz="800" dirty="0" smtClean="0">
                <a:latin typeface="Arial" pitchFamily="34" charset="0"/>
                <a:cs typeface="Arial" pitchFamily="34" charset="0"/>
              </a:rPr>
              <a:t>Faire une dernière couche.</a:t>
            </a:r>
            <a:br>
              <a:rPr lang="fr-FR" sz="800" dirty="0" smtClean="0">
                <a:latin typeface="Arial" pitchFamily="34" charset="0"/>
                <a:cs typeface="Arial" pitchFamily="34" charset="0"/>
              </a:rPr>
            </a:br>
            <a:r>
              <a:rPr lang="fr-FR" sz="800" dirty="0" smtClean="0">
                <a:latin typeface="Arial" pitchFamily="34" charset="0"/>
                <a:cs typeface="Arial" pitchFamily="34" charset="0"/>
              </a:rPr>
              <a:t>Terminer par une couche de lasagnes avec un peu de béchamel et recouvrir de gruyère (être généreux).</a:t>
            </a:r>
            <a:br>
              <a:rPr lang="fr-FR" sz="800" dirty="0" smtClean="0">
                <a:latin typeface="Arial" pitchFamily="34" charset="0"/>
                <a:cs typeface="Arial" pitchFamily="34" charset="0"/>
              </a:rPr>
            </a:b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Mettre au four bien chaud 200°C pendant 20 mn.</a:t>
            </a:r>
          </a:p>
          <a:p>
            <a:endParaRPr lang="fr-FR" sz="800" dirty="0">
              <a:latin typeface="Arial" pitchFamily="34" charset="0"/>
              <a:cs typeface="Arial" pitchFamily="34" charset="0"/>
            </a:endParaRPr>
          </a:p>
        </p:txBody>
      </p:sp>
      <p:pic>
        <p:nvPicPr>
          <p:cNvPr id="10" name="Image 9" descr="tétrajpg.jpg"/>
          <p:cNvPicPr>
            <a:picLocks noChangeAspect="1"/>
          </p:cNvPicPr>
          <p:nvPr/>
        </p:nvPicPr>
        <p:blipFill>
          <a:blip r:embed="rId4" cstate="print"/>
          <a:stretch>
            <a:fillRect/>
          </a:stretch>
        </p:blipFill>
        <p:spPr>
          <a:xfrm>
            <a:off x="5508104" y="332656"/>
            <a:ext cx="1188000" cy="11880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TÉTRAGONE</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3</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QUICHE SANS PÂTE</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- 3 </a:t>
            </a:r>
            <a:r>
              <a:rPr lang="fr-FR" sz="800" dirty="0" smtClean="0">
                <a:latin typeface="Arial" pitchFamily="34" charset="0"/>
                <a:cs typeface="Arial" pitchFamily="34" charset="0"/>
              </a:rPr>
              <a:t>œufs</a:t>
            </a:r>
          </a:p>
          <a:p>
            <a:pPr>
              <a:buNone/>
            </a:pPr>
            <a:r>
              <a:rPr lang="fr-FR" sz="800" dirty="0" smtClean="0">
                <a:latin typeface="Arial" pitchFamily="34" charset="0"/>
                <a:cs typeface="Arial" pitchFamily="34" charset="0"/>
              </a:rPr>
              <a:t>			- 1 </a:t>
            </a:r>
            <a:r>
              <a:rPr lang="fr-FR" sz="800" dirty="0" smtClean="0">
                <a:latin typeface="Arial" pitchFamily="34" charset="0"/>
                <a:cs typeface="Arial" pitchFamily="34" charset="0"/>
              </a:rPr>
              <a:t>oignon</a:t>
            </a:r>
          </a:p>
          <a:p>
            <a:pPr>
              <a:buNone/>
            </a:pPr>
            <a:r>
              <a:rPr lang="fr-FR" sz="800" dirty="0" smtClean="0">
                <a:latin typeface="Arial" pitchFamily="34" charset="0"/>
                <a:cs typeface="Arial" pitchFamily="34" charset="0"/>
              </a:rPr>
              <a:t>			- Des </a:t>
            </a:r>
            <a:r>
              <a:rPr lang="fr-FR" sz="800" dirty="0" smtClean="0">
                <a:latin typeface="Arial" pitchFamily="34" charset="0"/>
                <a:cs typeface="Arial" pitchFamily="34" charset="0"/>
              </a:rPr>
              <a:t>lardons</a:t>
            </a:r>
          </a:p>
          <a:p>
            <a:pPr>
              <a:buNone/>
            </a:pPr>
            <a:r>
              <a:rPr lang="fr-FR" sz="800" dirty="0" smtClean="0">
                <a:latin typeface="Arial" pitchFamily="34" charset="0"/>
                <a:cs typeface="Arial" pitchFamily="34" charset="0"/>
              </a:rPr>
              <a:t>			- De </a:t>
            </a:r>
            <a:r>
              <a:rPr lang="fr-FR" sz="800" dirty="0" smtClean="0">
                <a:latin typeface="Arial" pitchFamily="34" charset="0"/>
                <a:cs typeface="Arial" pitchFamily="34" charset="0"/>
              </a:rPr>
              <a:t>la tétragone</a:t>
            </a:r>
          </a:p>
          <a:p>
            <a:pPr>
              <a:buNone/>
            </a:pPr>
            <a:r>
              <a:rPr lang="fr-FR" sz="800" dirty="0" smtClean="0">
                <a:latin typeface="Arial" pitchFamily="34" charset="0"/>
                <a:cs typeface="Arial" pitchFamily="34" charset="0"/>
              </a:rPr>
              <a:t>			- 4 </a:t>
            </a:r>
            <a:r>
              <a:rPr lang="fr-FR" sz="800" dirty="0" smtClean="0">
                <a:latin typeface="Arial" pitchFamily="34" charset="0"/>
                <a:cs typeface="Arial" pitchFamily="34" charset="0"/>
              </a:rPr>
              <a:t>cuillères à soupe de farine</a:t>
            </a:r>
          </a:p>
          <a:p>
            <a:pPr>
              <a:buNone/>
            </a:pPr>
            <a:r>
              <a:rPr lang="fr-FR" sz="800" dirty="0" smtClean="0">
                <a:latin typeface="Arial" pitchFamily="34" charset="0"/>
                <a:cs typeface="Arial" pitchFamily="34" charset="0"/>
              </a:rPr>
              <a:t>			- 1 </a:t>
            </a:r>
            <a:r>
              <a:rPr lang="fr-FR" sz="800" dirty="0" smtClean="0">
                <a:latin typeface="Arial" pitchFamily="34" charset="0"/>
                <a:cs typeface="Arial" pitchFamily="34" charset="0"/>
              </a:rPr>
              <a:t>verre de lait ou de crème</a:t>
            </a:r>
          </a:p>
          <a:p>
            <a:pPr>
              <a:buNone/>
            </a:pPr>
            <a:r>
              <a:rPr lang="fr-FR" sz="800" dirty="0" smtClean="0">
                <a:latin typeface="Arial" pitchFamily="34" charset="0"/>
                <a:cs typeface="Arial" pitchFamily="34" charset="0"/>
              </a:rPr>
              <a:t>			- Du </a:t>
            </a:r>
            <a:r>
              <a:rPr lang="fr-FR" sz="800" dirty="0" smtClean="0">
                <a:latin typeface="Arial" pitchFamily="34" charset="0"/>
                <a:cs typeface="Arial" pitchFamily="34" charset="0"/>
              </a:rPr>
              <a:t>fromage râpé</a:t>
            </a:r>
          </a:p>
          <a:p>
            <a:pPr>
              <a:buNone/>
            </a:pPr>
            <a:r>
              <a:rPr lang="fr-FR" sz="800" dirty="0" smtClean="0">
                <a:latin typeface="Arial" pitchFamily="34" charset="0"/>
                <a:cs typeface="Arial" pitchFamily="34" charset="0"/>
              </a:rPr>
              <a:t>			- Poivre</a:t>
            </a:r>
            <a:r>
              <a:rPr lang="fr-FR" sz="800" dirty="0" smtClean="0">
                <a:latin typeface="Arial" pitchFamily="34" charset="0"/>
                <a:cs typeface="Arial" pitchFamily="34" charset="0"/>
              </a:rPr>
              <a:t>, sel, muscade </a:t>
            </a:r>
            <a:endParaRPr lang="fr-FR" sz="800" dirty="0" smtClean="0">
              <a:latin typeface="Arial" pitchFamily="34" charset="0"/>
              <a:cs typeface="Arial" pitchFamily="34" charset="0"/>
            </a:endParaRPr>
          </a:p>
          <a:p>
            <a:pPr>
              <a:buNone/>
            </a:pP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Séparer </a:t>
            </a:r>
            <a:r>
              <a:rPr lang="fr-FR" sz="800" dirty="0" smtClean="0">
                <a:latin typeface="Arial" pitchFamily="34" charset="0"/>
                <a:cs typeface="Arial" pitchFamily="34" charset="0"/>
              </a:rPr>
              <a:t>le jaune des blancs d’œufs. Monter les blancs en neige.</a:t>
            </a:r>
          </a:p>
          <a:p>
            <a:pPr>
              <a:buNone/>
            </a:pPr>
            <a:r>
              <a:rPr lang="fr-FR" sz="800" dirty="0" smtClean="0">
                <a:latin typeface="Arial" pitchFamily="34" charset="0"/>
                <a:cs typeface="Arial" pitchFamily="34" charset="0"/>
              </a:rPr>
              <a:t>	Faire </a:t>
            </a:r>
            <a:r>
              <a:rPr lang="fr-FR" sz="800" dirty="0" smtClean="0">
                <a:latin typeface="Arial" pitchFamily="34" charset="0"/>
                <a:cs typeface="Arial" pitchFamily="34" charset="0"/>
              </a:rPr>
              <a:t>revenir l’oignon et les lardons. Y ajouter les feuilles de tétragone ciselées. Ajouter le verre de lait. Ajouter la farine et mélanger le tout avec les jaunes d’œufs. Saler, poivrer et mettre une pointe de muscade. Ajouter délicatement les blancs d’œufs. Verser dans un plat à tarte, parsemer de fromage râpé et enfourner.</a:t>
            </a:r>
          </a:p>
          <a:p>
            <a:pPr>
              <a:buNone/>
            </a:pPr>
            <a:r>
              <a:rPr lang="fr-FR" sz="800" dirty="0" smtClean="0">
                <a:latin typeface="Arial" pitchFamily="34" charset="0"/>
                <a:cs typeface="Arial" pitchFamily="34" charset="0"/>
              </a:rPr>
              <a:t>	Servir </a:t>
            </a:r>
            <a:r>
              <a:rPr lang="fr-FR" sz="800" dirty="0" smtClean="0">
                <a:latin typeface="Arial" pitchFamily="34" charset="0"/>
                <a:cs typeface="Arial" pitchFamily="34" charset="0"/>
              </a:rPr>
              <a:t>avec une belle salade verte. </a:t>
            </a:r>
            <a:br>
              <a:rPr lang="fr-FR" sz="800" dirty="0" smtClean="0">
                <a:latin typeface="Arial" pitchFamily="34" charset="0"/>
                <a:cs typeface="Arial" pitchFamily="34" charset="0"/>
              </a:rPr>
            </a:br>
            <a:r>
              <a:rPr lang="fr-FR" sz="800" dirty="0" smtClean="0">
                <a:latin typeface="Arial" pitchFamily="34" charset="0"/>
                <a:cs typeface="Arial" pitchFamily="34" charset="0"/>
              </a:rPr>
              <a:t>Bon appétit !</a:t>
            </a: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TÉTRAGONE EN TARTE</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- 200 </a:t>
            </a:r>
            <a:r>
              <a:rPr lang="fr-FR" sz="800" dirty="0" smtClean="0">
                <a:latin typeface="Arial" pitchFamily="34" charset="0"/>
                <a:cs typeface="Arial" pitchFamily="34" charset="0"/>
              </a:rPr>
              <a:t>g de farine de blé </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- 1 </a:t>
            </a:r>
            <a:r>
              <a:rPr lang="fr-FR" sz="800" dirty="0" smtClean="0">
                <a:latin typeface="Arial" pitchFamily="34" charset="0"/>
                <a:cs typeface="Arial" pitchFamily="34" charset="0"/>
              </a:rPr>
              <a:t>pincée de bicarbonate</a:t>
            </a:r>
            <a:br>
              <a:rPr lang="fr-FR" sz="800" dirty="0" smtClean="0">
                <a:latin typeface="Arial" pitchFamily="34" charset="0"/>
                <a:cs typeface="Arial" pitchFamily="34" charset="0"/>
              </a:rPr>
            </a:br>
            <a:r>
              <a:rPr lang="fr-FR" sz="800" dirty="0" smtClean="0">
                <a:latin typeface="Arial" pitchFamily="34" charset="0"/>
                <a:cs typeface="Arial" pitchFamily="34" charset="0"/>
              </a:rPr>
              <a:t>		- 1 </a:t>
            </a:r>
            <a:r>
              <a:rPr lang="fr-FR" sz="800" dirty="0" smtClean="0">
                <a:latin typeface="Arial" pitchFamily="34" charset="0"/>
                <a:cs typeface="Arial" pitchFamily="34" charset="0"/>
              </a:rPr>
              <a:t>pincée de sel</a:t>
            </a:r>
            <a:br>
              <a:rPr lang="fr-FR" sz="800" dirty="0" smtClean="0">
                <a:latin typeface="Arial" pitchFamily="34" charset="0"/>
                <a:cs typeface="Arial" pitchFamily="34" charset="0"/>
              </a:rPr>
            </a:br>
            <a:r>
              <a:rPr lang="fr-FR" sz="800" dirty="0" smtClean="0">
                <a:latin typeface="Arial" pitchFamily="34" charset="0"/>
                <a:cs typeface="Arial" pitchFamily="34" charset="0"/>
              </a:rPr>
              <a:t>		- 1/2 </a:t>
            </a:r>
            <a:r>
              <a:rPr lang="fr-FR" sz="800" dirty="0" smtClean="0">
                <a:latin typeface="Arial" pitchFamily="34" charset="0"/>
                <a:cs typeface="Arial" pitchFamily="34" charset="0"/>
              </a:rPr>
              <a:t>verre d'huile d'olive</a:t>
            </a:r>
            <a:br>
              <a:rPr lang="fr-FR" sz="800" dirty="0" smtClean="0">
                <a:latin typeface="Arial" pitchFamily="34" charset="0"/>
                <a:cs typeface="Arial" pitchFamily="34" charset="0"/>
              </a:rPr>
            </a:br>
            <a:r>
              <a:rPr lang="fr-FR" sz="800" dirty="0" smtClean="0">
                <a:latin typeface="Arial" pitchFamily="34" charset="0"/>
                <a:cs typeface="Arial" pitchFamily="34" charset="0"/>
              </a:rPr>
              <a:t>		- un </a:t>
            </a:r>
            <a:r>
              <a:rPr lang="fr-FR" sz="800" dirty="0" smtClean="0">
                <a:latin typeface="Arial" pitchFamily="34" charset="0"/>
                <a:cs typeface="Arial" pitchFamily="34" charset="0"/>
              </a:rPr>
              <a:t>petit peu d'eau</a:t>
            </a:r>
          </a:p>
          <a:p>
            <a:pPr>
              <a:buNone/>
            </a:pPr>
            <a:r>
              <a:rPr lang="fr-FR" sz="800" dirty="0" smtClean="0">
                <a:latin typeface="Arial" pitchFamily="34" charset="0"/>
                <a:cs typeface="Arial" pitchFamily="34" charset="0"/>
              </a:rPr>
              <a:t>			- 200 </a:t>
            </a:r>
            <a:r>
              <a:rPr lang="fr-FR" sz="800" dirty="0" smtClean="0">
                <a:latin typeface="Arial" pitchFamily="34" charset="0"/>
                <a:cs typeface="Arial" pitchFamily="34" charset="0"/>
              </a:rPr>
              <a:t>g de tétragone</a:t>
            </a:r>
            <a:br>
              <a:rPr lang="fr-FR" sz="800" dirty="0" smtClean="0">
                <a:latin typeface="Arial" pitchFamily="34" charset="0"/>
                <a:cs typeface="Arial" pitchFamily="34" charset="0"/>
              </a:rPr>
            </a:br>
            <a:r>
              <a:rPr lang="fr-FR" sz="800" dirty="0" smtClean="0">
                <a:latin typeface="Arial" pitchFamily="34" charset="0"/>
                <a:cs typeface="Arial" pitchFamily="34" charset="0"/>
              </a:rPr>
              <a:t>		- 3 </a:t>
            </a:r>
            <a:r>
              <a:rPr lang="fr-FR" sz="800" dirty="0" smtClean="0">
                <a:latin typeface="Arial" pitchFamily="34" charset="0"/>
                <a:cs typeface="Arial" pitchFamily="34" charset="0"/>
              </a:rPr>
              <a:t>œufs</a:t>
            </a:r>
          </a:p>
          <a:p>
            <a:pPr>
              <a:buNone/>
            </a:pPr>
            <a:r>
              <a:rPr lang="fr-FR" sz="800" dirty="0" smtClean="0">
                <a:latin typeface="Arial" pitchFamily="34" charset="0"/>
                <a:cs typeface="Arial" pitchFamily="34" charset="0"/>
              </a:rPr>
              <a:t>	 		- 225 </a:t>
            </a:r>
            <a:r>
              <a:rPr lang="fr-FR" sz="800" dirty="0" smtClean="0">
                <a:latin typeface="Arial" pitchFamily="34" charset="0"/>
                <a:cs typeface="Arial" pitchFamily="34" charset="0"/>
              </a:rPr>
              <a:t>g de fromage frais aux fines </a:t>
            </a:r>
            <a:r>
              <a:rPr lang="fr-FR" sz="800" dirty="0" smtClean="0">
                <a:latin typeface="Arial" pitchFamily="34" charset="0"/>
                <a:cs typeface="Arial" pitchFamily="34" charset="0"/>
              </a:rPr>
              <a:t>		  herbes</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a:t>
            </a:r>
          </a:p>
          <a:p>
            <a:pPr>
              <a:buNone/>
            </a:pPr>
            <a:r>
              <a:rPr lang="fr-FR" sz="800" dirty="0" smtClean="0">
                <a:latin typeface="Arial" pitchFamily="34" charset="0"/>
                <a:cs typeface="Arial" pitchFamily="34" charset="0"/>
              </a:rPr>
              <a:t>	Mélanger </a:t>
            </a:r>
            <a:r>
              <a:rPr lang="fr-FR" sz="800" dirty="0" smtClean="0">
                <a:latin typeface="Arial" pitchFamily="34" charset="0"/>
                <a:cs typeface="Arial" pitchFamily="34" charset="0"/>
              </a:rPr>
              <a:t>la farine, le bicarbonate et le sel. Creuser un puits pour y verser l'huile et une goutte d'eau. Mélanger en ajoutant un peu d'eau au besoin, pour obtenir une pâte homogène qui ne doit pas coller. L'étaler dans un moule à tarte légèrement fariné. </a:t>
            </a:r>
          </a:p>
          <a:p>
            <a:pPr>
              <a:buNone/>
            </a:pPr>
            <a:r>
              <a:rPr lang="fr-FR" sz="800" dirty="0" smtClean="0">
                <a:latin typeface="Arial" pitchFamily="34" charset="0"/>
                <a:cs typeface="Arial" pitchFamily="34" charset="0"/>
              </a:rPr>
              <a:t>	Détacher </a:t>
            </a:r>
            <a:r>
              <a:rPr lang="fr-FR" sz="800" dirty="0" smtClean="0">
                <a:latin typeface="Arial" pitchFamily="34" charset="0"/>
                <a:cs typeface="Arial" pitchFamily="34" charset="0"/>
              </a:rPr>
              <a:t>les feuilles de tétragone de leurs tiges. Les poser sur le fond de tarte. </a:t>
            </a:r>
          </a:p>
          <a:p>
            <a:pPr>
              <a:buNone/>
            </a:pPr>
            <a:r>
              <a:rPr lang="fr-FR" sz="800" dirty="0" smtClean="0">
                <a:latin typeface="Arial" pitchFamily="34" charset="0"/>
                <a:cs typeface="Arial" pitchFamily="34" charset="0"/>
              </a:rPr>
              <a:t>	Battre </a:t>
            </a:r>
            <a:r>
              <a:rPr lang="fr-FR" sz="800" dirty="0" smtClean="0">
                <a:latin typeface="Arial" pitchFamily="34" charset="0"/>
                <a:cs typeface="Arial" pitchFamily="34" charset="0"/>
              </a:rPr>
              <a:t>au fouet les œufs et le fromage frais. Verser ce mélange sur les feuilles de tétragone pour les couvrir. </a:t>
            </a:r>
          </a:p>
          <a:p>
            <a:pPr>
              <a:buNone/>
            </a:pPr>
            <a:r>
              <a:rPr lang="fr-FR" sz="800" dirty="0" smtClean="0">
                <a:latin typeface="Arial" pitchFamily="34" charset="0"/>
                <a:cs typeface="Arial" pitchFamily="34" charset="0"/>
              </a:rPr>
              <a:t>	Enfourner </a:t>
            </a:r>
            <a:r>
              <a:rPr lang="fr-FR" sz="800" dirty="0" smtClean="0">
                <a:latin typeface="Arial" pitchFamily="34" charset="0"/>
                <a:cs typeface="Arial" pitchFamily="34" charset="0"/>
              </a:rPr>
              <a:t>la tarte pour 25 à 30 minutes à 180 °C (th. 6).</a:t>
            </a:r>
          </a:p>
          <a:p>
            <a:pPr>
              <a:buNone/>
            </a:pPr>
            <a:r>
              <a:rPr lang="fr-FR" sz="800" dirty="0" smtClean="0">
                <a:latin typeface="Arial" pitchFamily="34" charset="0"/>
                <a:cs typeface="Arial" pitchFamily="34" charset="0"/>
              </a:rPr>
              <a:t>	Déguster </a:t>
            </a:r>
            <a:r>
              <a:rPr lang="fr-FR" sz="800" dirty="0" smtClean="0">
                <a:latin typeface="Arial" pitchFamily="34" charset="0"/>
                <a:cs typeface="Arial" pitchFamily="34" charset="0"/>
              </a:rPr>
              <a:t>chaud ou froid. </a:t>
            </a:r>
          </a:p>
          <a:p>
            <a:endParaRPr lang="fr-FR" sz="800" dirty="0">
              <a:latin typeface="Arial" pitchFamily="34" charset="0"/>
              <a:cs typeface="Arial" pitchFamily="34" charset="0"/>
            </a:endParaRPr>
          </a:p>
        </p:txBody>
      </p:sp>
      <p:pic>
        <p:nvPicPr>
          <p:cNvPr id="10" name="Image 9" descr="tétrajpg.jpg"/>
          <p:cNvPicPr>
            <a:picLocks noChangeAspect="1"/>
          </p:cNvPicPr>
          <p:nvPr/>
        </p:nvPicPr>
        <p:blipFill>
          <a:blip r:embed="rId4" cstate="print"/>
          <a:stretch>
            <a:fillRect/>
          </a:stretch>
        </p:blipFill>
        <p:spPr>
          <a:xfrm>
            <a:off x="5508104" y="332656"/>
            <a:ext cx="1188000" cy="11880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TÉTRAGONE</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4</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Recette</a:t>
            </a: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Recette</a:t>
            </a: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pic>
        <p:nvPicPr>
          <p:cNvPr id="10" name="Image 9" descr="tétrajpg.jpg"/>
          <p:cNvPicPr>
            <a:picLocks noChangeAspect="1"/>
          </p:cNvPicPr>
          <p:nvPr/>
        </p:nvPicPr>
        <p:blipFill>
          <a:blip r:embed="rId4" cstate="print"/>
          <a:stretch>
            <a:fillRect/>
          </a:stretch>
        </p:blipFill>
        <p:spPr>
          <a:xfrm>
            <a:off x="5508104" y="332656"/>
            <a:ext cx="1188000" cy="11880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Modèle - Bloc note">
  <a:themeElements>
    <a:clrScheme name="Default Design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fontScheme name="Default Design">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Default Design 2">
        <a:dk1>
          <a:srgbClr val="402000"/>
        </a:dk1>
        <a:lt1>
          <a:srgbClr val="FFFFFF"/>
        </a:lt1>
        <a:dk2>
          <a:srgbClr val="996633"/>
        </a:dk2>
        <a:lt2>
          <a:srgbClr val="A08366"/>
        </a:lt2>
        <a:accent1>
          <a:srgbClr val="CE9964"/>
        </a:accent1>
        <a:accent2>
          <a:srgbClr val="CD3333"/>
        </a:accent2>
        <a:accent3>
          <a:srgbClr val="FFFFFF"/>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1C1C1C"/>
        </a:dk1>
        <a:lt1>
          <a:srgbClr val="FFFFFF"/>
        </a:lt1>
        <a:dk2>
          <a:srgbClr val="000066"/>
        </a:dk2>
        <a:lt2>
          <a:srgbClr val="666699"/>
        </a:lt2>
        <a:accent1>
          <a:srgbClr val="FF5050"/>
        </a:accent1>
        <a:accent2>
          <a:srgbClr val="009999"/>
        </a:accent2>
        <a:accent3>
          <a:srgbClr val="FFFFFF"/>
        </a:accent3>
        <a:accent4>
          <a:srgbClr val="161616"/>
        </a:accent4>
        <a:accent5>
          <a:srgbClr val="FFB3B3"/>
        </a:accent5>
        <a:accent6>
          <a:srgbClr val="008A8A"/>
        </a:accent6>
        <a:hlink>
          <a:srgbClr val="3366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Modèle - Bloc note</Template>
  <TotalTime>1902</TotalTime>
  <Words>27</Words>
  <Application>Microsoft Office PowerPoint</Application>
  <PresentationFormat>Affichage à l'écran (4:3)</PresentationFormat>
  <Paragraphs>54</Paragraphs>
  <Slides>4</Slides>
  <Notes>3</Notes>
  <HiddenSlides>0</HiddenSlides>
  <MMClips>0</MMClips>
  <ScaleCrop>false</ScaleCrop>
  <HeadingPairs>
    <vt:vector size="6" baseType="variant">
      <vt:variant>
        <vt:lpstr>Thème</vt:lpstr>
      </vt:variant>
      <vt:variant>
        <vt:i4>1</vt:i4>
      </vt:variant>
      <vt:variant>
        <vt:lpstr>Serveurs OLE incorporés</vt:lpstr>
      </vt:variant>
      <vt:variant>
        <vt:i4>2</vt:i4>
      </vt:variant>
      <vt:variant>
        <vt:lpstr>Titres des diapositives</vt:lpstr>
      </vt:variant>
      <vt:variant>
        <vt:i4>4</vt:i4>
      </vt:variant>
    </vt:vector>
  </HeadingPairs>
  <TitlesOfParts>
    <vt:vector size="7" baseType="lpstr">
      <vt:lpstr>Modèle - Bloc note</vt:lpstr>
      <vt:lpstr>Feuille Microsoft Office Excel</vt:lpstr>
      <vt:lpstr>Feuille de calcul</vt:lpstr>
      <vt:lpstr>  </vt:lpstr>
      <vt:lpstr>TÉTRAGONE</vt:lpstr>
      <vt:lpstr>TÉTRAGONE</vt:lpstr>
      <vt:lpstr>TÉTRAGONE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RECETTES</dc:title>
  <dc:creator>LOTT</dc:creator>
  <cp:lastModifiedBy>LOTT FAMILLE</cp:lastModifiedBy>
  <cp:revision>48</cp:revision>
  <dcterms:created xsi:type="dcterms:W3CDTF">2011-06-13T09:41:35Z</dcterms:created>
  <dcterms:modified xsi:type="dcterms:W3CDTF">2012-07-03T03:05:44Z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TC010437861036</vt:lpwstr>
  </property>
</Properties>
</file>